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3" r:id="rId3"/>
    <p:sldMasterId id="2147483685" r:id="rId4"/>
    <p:sldMasterId id="2147483697" r:id="rId5"/>
  </p:sldMasterIdLst>
  <p:notesMasterIdLst>
    <p:notesMasterId r:id="rId39"/>
  </p:notesMasterIdLst>
  <p:handoutMasterIdLst>
    <p:handoutMasterId r:id="rId40"/>
  </p:handoutMasterIdLst>
  <p:sldIdLst>
    <p:sldId id="286" r:id="rId6"/>
    <p:sldId id="288" r:id="rId7"/>
    <p:sldId id="275" r:id="rId8"/>
    <p:sldId id="276" r:id="rId9"/>
    <p:sldId id="277" r:id="rId10"/>
    <p:sldId id="332" r:id="rId11"/>
    <p:sldId id="349" r:id="rId12"/>
    <p:sldId id="279" r:id="rId13"/>
    <p:sldId id="298" r:id="rId14"/>
    <p:sldId id="300" r:id="rId15"/>
    <p:sldId id="302" r:id="rId16"/>
    <p:sldId id="323" r:id="rId17"/>
    <p:sldId id="325" r:id="rId18"/>
    <p:sldId id="327" r:id="rId19"/>
    <p:sldId id="341" r:id="rId20"/>
    <p:sldId id="307" r:id="rId21"/>
    <p:sldId id="280" r:id="rId22"/>
    <p:sldId id="333" r:id="rId23"/>
    <p:sldId id="335" r:id="rId24"/>
    <p:sldId id="337" r:id="rId25"/>
    <p:sldId id="339" r:id="rId26"/>
    <p:sldId id="278" r:id="rId27"/>
    <p:sldId id="295" r:id="rId28"/>
    <p:sldId id="257" r:id="rId29"/>
    <p:sldId id="258" r:id="rId30"/>
    <p:sldId id="259" r:id="rId31"/>
    <p:sldId id="262" r:id="rId32"/>
    <p:sldId id="273" r:id="rId33"/>
    <p:sldId id="274" r:id="rId34"/>
    <p:sldId id="264" r:id="rId35"/>
    <p:sldId id="265" r:id="rId36"/>
    <p:sldId id="267" r:id="rId37"/>
    <p:sldId id="268" r:id="rId38"/>
  </p:sldIdLst>
  <p:sldSz cx="9144000" cy="6858000" type="screen4x3"/>
  <p:notesSz cx="7010400" cy="92964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9265" autoAdjust="0"/>
    <p:restoredTop sz="90929"/>
  </p:normalViewPr>
  <p:slideViewPr>
    <p:cSldViewPr>
      <p:cViewPr varScale="1">
        <p:scale>
          <a:sx n="83" d="100"/>
          <a:sy n="83" d="100"/>
        </p:scale>
        <p:origin x="-146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E75F6157-9FFF-49CC-B71B-2F0542385A3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183943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4838"/>
            <a:ext cx="5607050" cy="418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0FC8E09F-D14F-40AE-BEF3-3DFCFFDD15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6982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C8E09F-D14F-40AE-BEF3-3DFCFFDD15CB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96188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DB6F9D-FAE8-481E-BAB4-BFFFFC0664F6}" type="slidenum">
              <a:rPr lang="en-US" smtClean="0">
                <a:latin typeface="Times New Roman" pitchFamily="18" charset="0"/>
              </a:rPr>
              <a:pPr/>
              <a:t>23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90319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C5D314-0D1B-4D4E-A0C0-58688993C075}" type="slidenum">
              <a:rPr lang="en-US" smtClean="0">
                <a:latin typeface="Times New Roman" pitchFamily="18" charset="0"/>
              </a:rPr>
              <a:pPr/>
              <a:t>24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21624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13A9F4-B39B-4AB8-B1B2-05680B207C02}" type="slidenum">
              <a:rPr lang="en-US" smtClean="0">
                <a:latin typeface="Times New Roman" pitchFamily="18" charset="0"/>
              </a:rPr>
              <a:pPr/>
              <a:t>25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41953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8F088C-58D4-4723-9EAD-B8E20BAA424D}" type="slidenum">
              <a:rPr lang="en-US" smtClean="0">
                <a:latin typeface="Times New Roman" pitchFamily="18" charset="0"/>
              </a:rPr>
              <a:pPr/>
              <a:t>26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31381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2DA1B9-6012-4E69-8F00-DAB36CE8EBF2}" type="slidenum">
              <a:rPr lang="en-US" smtClean="0">
                <a:latin typeface="Times New Roman" pitchFamily="18" charset="0"/>
              </a:rPr>
              <a:pPr/>
              <a:t>27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45871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BD37BE-BA52-4335-8EF0-E205B58BF3DB}" type="slidenum">
              <a:rPr lang="en-US" smtClean="0">
                <a:latin typeface="Times New Roman" pitchFamily="18" charset="0"/>
              </a:rPr>
              <a:pPr/>
              <a:t>28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33020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527FD7-3C6A-4EA2-8F8D-2A0BB7649442}" type="slidenum">
              <a:rPr lang="en-US" smtClean="0">
                <a:latin typeface="Times New Roman" pitchFamily="18" charset="0"/>
              </a:rPr>
              <a:pPr/>
              <a:t>29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3255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1289A4-5FAE-4084-B725-8634A5BD5C4A}" type="slidenum">
              <a:rPr lang="en-US" smtClean="0">
                <a:latin typeface="Times New Roman" pitchFamily="18" charset="0"/>
              </a:rPr>
              <a:pPr/>
              <a:t>30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70446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3E91CA-AEC0-4CDA-BD69-7AC8F0DDBBC9}" type="slidenum">
              <a:rPr lang="en-US" smtClean="0">
                <a:latin typeface="Times New Roman" pitchFamily="18" charset="0"/>
              </a:rPr>
              <a:pPr/>
              <a:t>31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81149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BE7C0E-E5AC-40DD-88EA-5F9984BEFEB6}" type="slidenum">
              <a:rPr lang="en-US" smtClean="0">
                <a:latin typeface="Times New Roman" pitchFamily="18" charset="0"/>
              </a:rPr>
              <a:pPr/>
              <a:t>32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84111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02C4BC-5675-4E52-B6A0-74C65C84E3CD}" type="slidenum">
              <a:rPr lang="en-US" smtClean="0">
                <a:latin typeface="Times New Roman" pitchFamily="18" charset="0"/>
              </a:rPr>
              <a:pPr/>
              <a:t>33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0794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539783-76E6-4738-A570-8A8AF4F425D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DD684B-3329-4B3D-81FD-92C0A58671C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CFFD13-0962-41D5-8DFE-832B1915CCD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233F3C-5A7D-4F64-9B2A-587096285E1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35B31C-4244-41D1-8CB5-5D985C3B3E5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A8B959-CABA-46BD-BEF6-E375BAFD310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FC20A2-A7FC-44B5-8DE2-1543A7F661E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583B80-0475-4D32-A3AB-D49AFA67390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14D94D-8D5D-4A9C-993D-A28993C66FE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B12CA2-5388-416F-9A02-B1C7013CD73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6BC2C-CB96-4A61-AB5F-0D03F1B4530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D4C6F-31E8-4D00-8F96-CDD7CB9CE72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04076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65912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49533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70178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15370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4094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52780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35135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51228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27795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4211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58859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59766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102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20807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11585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65942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05359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96011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75583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4242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28771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92057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73739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37419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18329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48394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33621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45968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50402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87559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898303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422621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585644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55736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866214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068299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212368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39290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727281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742630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599028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344201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2112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</a:defRPr>
            </a:lvl1pPr>
          </a:lstStyle>
          <a:p>
            <a:pPr>
              <a:defRPr/>
            </a:pPr>
            <a:fld id="{7813BBCB-4769-4183-8BB1-5874330C79C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1/10/2018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2275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1/10/2018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510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1/10/2018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4407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66CCD4D-9F8B-458A-ABD3-4306A4FFAD0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1/10/2018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85312CE9-C6ED-4B02-BBF8-AF9A01EEE2F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337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research?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altLang="en-US" b="1" dirty="0" smtClean="0">
                <a:solidFill>
                  <a:schemeClr val="tx1"/>
                </a:solidFill>
                <a:latin typeface="Arial" charset="0"/>
              </a:rPr>
              <a:t>	</a:t>
            </a:r>
            <a:r>
              <a:rPr lang="en-US" altLang="en-US" dirty="0" smtClean="0">
                <a:solidFill>
                  <a:schemeClr val="tx1"/>
                </a:solidFill>
                <a:latin typeface="Arial" charset="0"/>
              </a:rPr>
              <a:t>Research can be defined as th</a:t>
            </a:r>
            <a:r>
              <a:rPr lang="en-US" altLang="en-US" dirty="0" smtClean="0">
                <a:latin typeface="Arial" charset="0"/>
              </a:rPr>
              <a:t>e systematic collection, analysis and interpretation of data to answer a certain question to solve a problem</a:t>
            </a:r>
          </a:p>
          <a:p>
            <a:pPr>
              <a:buNone/>
            </a:pPr>
            <a:r>
              <a:rPr lang="en-US" altLang="en-US" dirty="0">
                <a:latin typeface="Arial" charset="0"/>
              </a:rPr>
              <a:t> </a:t>
            </a:r>
            <a:r>
              <a:rPr lang="en-US" altLang="en-US" dirty="0" smtClean="0">
                <a:latin typeface="Arial" charset="0"/>
              </a:rPr>
              <a:t>   </a:t>
            </a:r>
            <a:r>
              <a:rPr lang="en-US" altLang="en-US" dirty="0" smtClean="0">
                <a:solidFill>
                  <a:srgbClr val="FF0000"/>
                </a:solidFill>
                <a:latin typeface="Arial" charset="0"/>
              </a:rPr>
              <a:t>one paragraph assignment</a:t>
            </a:r>
          </a:p>
          <a:p>
            <a:pPr>
              <a:buNone/>
            </a:pPr>
            <a:r>
              <a:rPr lang="en-GB" i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Any honest attempt to study a problem systematically or to add to man’s knowledge of a problem may be regarded as research. (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Theodorson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Theodorson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1969 cited in 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Reber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1995, p.663)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736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539750" y="831959"/>
            <a:ext cx="8604250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tabLst>
                <a:tab pos="228600" algn="l"/>
              </a:tabLst>
            </a:pPr>
            <a:r>
              <a:rPr lang="en-GB" sz="2400" b="1" dirty="0"/>
              <a:t>WHY UNDERTAKE RESEARCH?</a:t>
            </a:r>
            <a:endParaRPr lang="en-GB" sz="2400" dirty="0"/>
          </a:p>
          <a:p>
            <a:pPr>
              <a:buFontTx/>
              <a:buChar char="•"/>
              <a:tabLst>
                <a:tab pos="228600" algn="l"/>
              </a:tabLst>
            </a:pPr>
            <a:endParaRPr lang="en-GB" sz="2400" dirty="0"/>
          </a:p>
          <a:p>
            <a:pPr>
              <a:buFontTx/>
              <a:buChar char="•"/>
              <a:tabLst>
                <a:tab pos="228600" algn="l"/>
              </a:tabLst>
            </a:pPr>
            <a:r>
              <a:rPr lang="en-GB" sz="2400" dirty="0"/>
              <a:t> </a:t>
            </a:r>
            <a:r>
              <a:rPr lang="en-GB" sz="3200" dirty="0"/>
              <a:t>To investigate some existing situation or problem.</a:t>
            </a:r>
          </a:p>
          <a:p>
            <a:pPr>
              <a:buFontTx/>
              <a:buChar char="•"/>
              <a:tabLst>
                <a:tab pos="228600" algn="l"/>
              </a:tabLst>
            </a:pPr>
            <a:r>
              <a:rPr lang="en-GB" sz="3200" dirty="0"/>
              <a:t> To provide solutions to a problem.</a:t>
            </a:r>
          </a:p>
          <a:p>
            <a:pPr>
              <a:buFontTx/>
              <a:buChar char="•"/>
              <a:tabLst>
                <a:tab pos="228600" algn="l"/>
              </a:tabLst>
            </a:pPr>
            <a:r>
              <a:rPr lang="en-GB" sz="3200" dirty="0"/>
              <a:t> To explore and analyse more general issues.</a:t>
            </a:r>
          </a:p>
          <a:p>
            <a:pPr>
              <a:buFontTx/>
              <a:buChar char="•"/>
              <a:tabLst>
                <a:tab pos="228600" algn="l"/>
              </a:tabLst>
            </a:pPr>
            <a:r>
              <a:rPr lang="en-GB" sz="3200" dirty="0"/>
              <a:t> To construct or create a new procedure or system.</a:t>
            </a:r>
          </a:p>
          <a:p>
            <a:pPr>
              <a:buFontTx/>
              <a:buChar char="•"/>
              <a:tabLst>
                <a:tab pos="228600" algn="l"/>
              </a:tabLst>
            </a:pPr>
            <a:r>
              <a:rPr lang="en-GB" sz="3200" dirty="0"/>
              <a:t> To explain a new phenomenon.</a:t>
            </a:r>
          </a:p>
          <a:p>
            <a:pPr>
              <a:buFontTx/>
              <a:buChar char="•"/>
              <a:tabLst>
                <a:tab pos="228600" algn="l"/>
              </a:tabLst>
            </a:pPr>
            <a:r>
              <a:rPr lang="en-GB" sz="3200" dirty="0"/>
              <a:t> To generate new knowledge.</a:t>
            </a:r>
          </a:p>
          <a:p>
            <a:pPr>
              <a:tabLst>
                <a:tab pos="228600" algn="l"/>
              </a:tabLst>
            </a:pPr>
            <a:r>
              <a:rPr lang="en-GB" sz="3200" dirty="0" smtClean="0"/>
              <a:t> (</a:t>
            </a:r>
            <a:r>
              <a:rPr lang="en-GB" sz="3200" dirty="0"/>
              <a:t>Hussey and Hussey 1997</a:t>
            </a:r>
            <a:r>
              <a:rPr lang="en-GB" sz="2400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xmlns="" val="311757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to begin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RESEARCH QUESTION(S)</a:t>
            </a:r>
          </a:p>
          <a:p>
            <a:pPr marL="0" indent="0">
              <a:buNone/>
            </a:pPr>
            <a:r>
              <a:rPr lang="en-GB" dirty="0" smtClean="0"/>
              <a:t>Origin: </a:t>
            </a:r>
          </a:p>
          <a:p>
            <a:pPr marL="571500" indent="-571500">
              <a:buAutoNum type="romanLcParenR"/>
            </a:pPr>
            <a:r>
              <a:rPr lang="en-GB" dirty="0" smtClean="0"/>
              <a:t>Be alert to new ideas, </a:t>
            </a:r>
          </a:p>
          <a:p>
            <a:pPr marL="571500" indent="-571500">
              <a:buAutoNum type="romanLcParenR"/>
            </a:pPr>
            <a:r>
              <a:rPr lang="en-GB" dirty="0" smtClean="0"/>
              <a:t>Appraise published work, </a:t>
            </a:r>
          </a:p>
          <a:p>
            <a:pPr marL="571500" indent="-571500">
              <a:buAutoNum type="romanLcParenR"/>
            </a:pPr>
            <a:r>
              <a:rPr lang="en-GB" dirty="0" smtClean="0"/>
              <a:t>Consult</a:t>
            </a:r>
          </a:p>
          <a:p>
            <a:pPr marL="0" indent="0">
              <a:buNone/>
            </a:pPr>
            <a:r>
              <a:rPr lang="en-GB" dirty="0" smtClean="0"/>
              <a:t>iv) Discuss with colleagues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58610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to begin 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924800" cy="4648200"/>
          </a:xfrm>
        </p:spPr>
        <p:txBody>
          <a:bodyPr/>
          <a:lstStyle/>
          <a:p>
            <a:r>
              <a:rPr lang="en-GB" dirty="0" smtClean="0"/>
              <a:t>A good research question </a:t>
            </a:r>
            <a:r>
              <a:rPr lang="en-GB" dirty="0" smtClean="0">
                <a:solidFill>
                  <a:srgbClr val="FF0000"/>
                </a:solidFill>
              </a:rPr>
              <a:t>- FINER</a:t>
            </a:r>
          </a:p>
          <a:p>
            <a:pPr marL="0" indent="0">
              <a:buNone/>
            </a:pPr>
            <a:r>
              <a:rPr lang="en-GB" dirty="0" smtClean="0"/>
              <a:t>F – </a:t>
            </a:r>
            <a:r>
              <a:rPr lang="en-GB" dirty="0" smtClean="0">
                <a:solidFill>
                  <a:srgbClr val="FF0000"/>
                </a:solidFill>
              </a:rPr>
              <a:t>Feasible</a:t>
            </a:r>
            <a:r>
              <a:rPr lang="en-GB" dirty="0" smtClean="0"/>
              <a:t>  - appreciate practical limits</a:t>
            </a:r>
          </a:p>
          <a:p>
            <a:pPr marL="0" indent="0">
              <a:buNone/>
            </a:pPr>
            <a:r>
              <a:rPr lang="en-GB" dirty="0" smtClean="0"/>
              <a:t>I – </a:t>
            </a:r>
            <a:r>
              <a:rPr lang="en-GB" dirty="0" smtClean="0">
                <a:solidFill>
                  <a:srgbClr val="FF0000"/>
                </a:solidFill>
              </a:rPr>
              <a:t>Interesting</a:t>
            </a:r>
            <a:r>
              <a:rPr lang="en-GB" dirty="0" smtClean="0"/>
              <a:t> – in order to sustain the research process</a:t>
            </a:r>
          </a:p>
          <a:p>
            <a:pPr marL="0" indent="0">
              <a:buNone/>
            </a:pPr>
            <a:r>
              <a:rPr lang="en-GB" dirty="0" smtClean="0"/>
              <a:t>N – </a:t>
            </a:r>
            <a:r>
              <a:rPr lang="en-GB" dirty="0" smtClean="0">
                <a:solidFill>
                  <a:srgbClr val="FF0000"/>
                </a:solidFill>
              </a:rPr>
              <a:t>Novel</a:t>
            </a:r>
            <a:r>
              <a:rPr lang="en-GB" dirty="0" smtClean="0"/>
              <a:t> – provides new findings</a:t>
            </a:r>
          </a:p>
          <a:p>
            <a:pPr marL="0" indent="0">
              <a:buNone/>
            </a:pPr>
            <a:r>
              <a:rPr lang="en-GB" dirty="0" smtClean="0"/>
              <a:t>E – </a:t>
            </a:r>
            <a:r>
              <a:rPr lang="en-GB" dirty="0" smtClean="0">
                <a:solidFill>
                  <a:srgbClr val="FF0000"/>
                </a:solidFill>
              </a:rPr>
              <a:t>Ethical</a:t>
            </a:r>
            <a:r>
              <a:rPr lang="en-GB" dirty="0" smtClean="0"/>
              <a:t> – must be ethical</a:t>
            </a:r>
          </a:p>
          <a:p>
            <a:pPr marL="0" indent="0">
              <a:buNone/>
            </a:pPr>
            <a:r>
              <a:rPr lang="en-GB" dirty="0" smtClean="0"/>
              <a:t>R – </a:t>
            </a:r>
            <a:r>
              <a:rPr lang="en-GB" dirty="0" smtClean="0">
                <a:solidFill>
                  <a:srgbClr val="FF0000"/>
                </a:solidFill>
              </a:rPr>
              <a:t>Relevant </a:t>
            </a:r>
            <a:r>
              <a:rPr lang="en-GB" dirty="0" smtClean="0"/>
              <a:t>– will outcome advance science, influence clinical care or health policy </a:t>
            </a:r>
            <a:r>
              <a:rPr lang="en-GB" dirty="0" err="1" smtClean="0"/>
              <a:t>etc</a:t>
            </a:r>
            <a:r>
              <a:rPr lang="en-GB" dirty="0" smtClean="0"/>
              <a:t>?  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81139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838200"/>
          </a:xfrm>
        </p:spPr>
        <p:txBody>
          <a:bodyPr/>
          <a:lstStyle/>
          <a:p>
            <a:r>
              <a:rPr lang="en-GB" dirty="0" smtClean="0"/>
              <a:t>HYPOTHESIS &amp; OBJECTIVES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5562600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GB" dirty="0" smtClean="0"/>
              <a:t>Formulation of research hypothesis from the research question – </a:t>
            </a:r>
            <a:r>
              <a:rPr lang="en-GB" dirty="0" smtClean="0">
                <a:solidFill>
                  <a:srgbClr val="00B050"/>
                </a:solidFill>
              </a:rPr>
              <a:t>if appropriate</a:t>
            </a:r>
          </a:p>
          <a:p>
            <a:r>
              <a:rPr lang="en-GB" dirty="0" smtClean="0"/>
              <a:t>Describe the objectives</a:t>
            </a:r>
          </a:p>
          <a:p>
            <a:pPr marL="0" indent="0">
              <a:buNone/>
            </a:pPr>
            <a:r>
              <a:rPr lang="en-GB" dirty="0" smtClean="0"/>
              <a:t>Good objectives are also </a:t>
            </a:r>
            <a:r>
              <a:rPr lang="en-GB" dirty="0" smtClean="0">
                <a:solidFill>
                  <a:srgbClr val="00B050"/>
                </a:solidFill>
              </a:rPr>
              <a:t>SMART</a:t>
            </a:r>
          </a:p>
          <a:p>
            <a:pPr marL="0" indent="0">
              <a:buNone/>
            </a:pPr>
            <a:r>
              <a:rPr lang="en-GB" dirty="0" smtClean="0"/>
              <a:t>S – specific</a:t>
            </a:r>
          </a:p>
          <a:p>
            <a:pPr marL="0" indent="0">
              <a:buNone/>
            </a:pPr>
            <a:r>
              <a:rPr lang="en-GB" dirty="0" smtClean="0"/>
              <a:t>M – measurable</a:t>
            </a:r>
          </a:p>
          <a:p>
            <a:pPr marL="0" indent="0">
              <a:buNone/>
            </a:pPr>
            <a:r>
              <a:rPr lang="en-GB" dirty="0" smtClean="0"/>
              <a:t>A – achievable</a:t>
            </a:r>
          </a:p>
          <a:p>
            <a:pPr marL="0" indent="0">
              <a:buNone/>
            </a:pPr>
            <a:r>
              <a:rPr lang="en-GB" dirty="0" smtClean="0"/>
              <a:t>R – realistic</a:t>
            </a:r>
          </a:p>
          <a:p>
            <a:pPr marL="0" indent="0">
              <a:buNone/>
            </a:pPr>
            <a:r>
              <a:rPr lang="en-GB" dirty="0" smtClean="0"/>
              <a:t>T-  time bound </a:t>
            </a:r>
          </a:p>
          <a:p>
            <a:endParaRPr lang="en-GB" dirty="0"/>
          </a:p>
          <a:p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68393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009900"/>
                </a:solidFill>
                <a:latin typeface="Arial" charset="0"/>
              </a:rPr>
              <a:t>IV. Research hypothesis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en-US" b="1" dirty="0" smtClean="0">
                <a:solidFill>
                  <a:srgbClr val="009900"/>
                </a:solidFill>
                <a:latin typeface="Arial" charset="0"/>
              </a:rPr>
              <a:t/>
            </a:r>
            <a:br>
              <a:rPr lang="en-US" altLang="en-US" b="1" dirty="0" smtClean="0">
                <a:solidFill>
                  <a:srgbClr val="009900"/>
                </a:solidFill>
                <a:latin typeface="Arial" charset="0"/>
              </a:rPr>
            </a:br>
            <a:r>
              <a:rPr lang="en-US" altLang="en-US" b="1" dirty="0" smtClean="0">
                <a:solidFill>
                  <a:schemeClr val="tx1"/>
                </a:solidFill>
                <a:latin typeface="Arial" charset="0"/>
                <a:ea typeface="SimSun" pitchFamily="2" charset="-122"/>
              </a:rPr>
              <a:t>A hypothesis is defined as a prediction or explanation of the relationship </a:t>
            </a:r>
            <a:r>
              <a:rPr lang="en-US" altLang="en-US" b="1" dirty="0" smtClean="0">
                <a:solidFill>
                  <a:srgbClr val="FF0000"/>
                </a:solidFill>
                <a:latin typeface="Arial" charset="0"/>
                <a:ea typeface="SimSun" pitchFamily="2" charset="-122"/>
              </a:rPr>
              <a:t>between one or more </a:t>
            </a:r>
            <a:r>
              <a:rPr lang="en-US" altLang="en-US" b="1" u="sng" dirty="0" smtClean="0">
                <a:solidFill>
                  <a:srgbClr val="FF0000"/>
                </a:solidFill>
                <a:latin typeface="Arial" charset="0"/>
                <a:ea typeface="SimSun" pitchFamily="2" charset="-122"/>
              </a:rPr>
              <a:t>independent variables</a:t>
            </a:r>
            <a:r>
              <a:rPr lang="en-US" altLang="en-US" b="1" dirty="0" smtClean="0">
                <a:solidFill>
                  <a:schemeClr val="tx1"/>
                </a:solidFill>
                <a:latin typeface="Arial" charset="0"/>
                <a:ea typeface="SimSun" pitchFamily="2" charset="-122"/>
              </a:rPr>
              <a:t> (PREDISPOSING / RISK FACTORS) and </a:t>
            </a:r>
            <a:r>
              <a:rPr lang="en-US" altLang="en-US" b="1" dirty="0" smtClean="0">
                <a:solidFill>
                  <a:srgbClr val="FF0000"/>
                </a:solidFill>
                <a:latin typeface="Arial" charset="0"/>
                <a:ea typeface="SimSun" pitchFamily="2" charset="-122"/>
              </a:rPr>
              <a:t>one </a:t>
            </a:r>
            <a:r>
              <a:rPr lang="en-US" altLang="en-US" b="1" u="sng" dirty="0" smtClean="0">
                <a:solidFill>
                  <a:srgbClr val="FF0000"/>
                </a:solidFill>
                <a:latin typeface="Arial" charset="0"/>
                <a:ea typeface="SimSun" pitchFamily="2" charset="-122"/>
              </a:rPr>
              <a:t>dependent variable </a:t>
            </a:r>
            <a:r>
              <a:rPr lang="en-US" altLang="en-US" b="1" u="sng" dirty="0" smtClean="0">
                <a:solidFill>
                  <a:schemeClr val="tx1"/>
                </a:solidFill>
                <a:latin typeface="Arial" charset="0"/>
                <a:ea typeface="SimSun" pitchFamily="2" charset="-122"/>
              </a:rPr>
              <a:t>(O</a:t>
            </a:r>
            <a:r>
              <a:rPr lang="en-US" altLang="en-US" b="1" dirty="0" smtClean="0">
                <a:solidFill>
                  <a:schemeClr val="tx1"/>
                </a:solidFill>
                <a:latin typeface="Arial" charset="0"/>
                <a:ea typeface="SimSun" pitchFamily="2" charset="-122"/>
              </a:rPr>
              <a:t>UTCOME / CONDITION /  DISEASE). </a:t>
            </a:r>
          </a:p>
          <a:p>
            <a:pPr>
              <a:buNone/>
            </a:pPr>
            <a:r>
              <a:rPr lang="en-US" altLang="en-US" b="1" dirty="0">
                <a:latin typeface="Arial" charset="0"/>
                <a:ea typeface="SimSun" pitchFamily="2" charset="-122"/>
              </a:rPr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77320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Independent </a:t>
            </a:r>
            <a:r>
              <a:rPr lang="en-GB" dirty="0" err="1" smtClean="0"/>
              <a:t>Vs</a:t>
            </a:r>
            <a:r>
              <a:rPr lang="en-GB" dirty="0" smtClean="0"/>
              <a:t> Dependent variables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Suggest  possible independent variables or risk factors for the following:</a:t>
            </a:r>
          </a:p>
          <a:p>
            <a:pPr marL="514350" indent="-514350">
              <a:buAutoNum type="arabicPeriod"/>
            </a:pPr>
            <a:r>
              <a:rPr lang="en-GB" dirty="0" smtClean="0"/>
              <a:t>Obesity in adulthood</a:t>
            </a:r>
          </a:p>
          <a:p>
            <a:pPr marL="514350" indent="-514350">
              <a:buAutoNum type="arabicPeriod"/>
            </a:pPr>
            <a:r>
              <a:rPr lang="en-GB" dirty="0"/>
              <a:t> </a:t>
            </a:r>
            <a:r>
              <a:rPr lang="en-GB" dirty="0" smtClean="0"/>
              <a:t>Cancer of the Lungs </a:t>
            </a:r>
          </a:p>
          <a:p>
            <a:pPr marL="514350" indent="-514350">
              <a:buAutoNum type="arabicPeriod"/>
            </a:pPr>
            <a:r>
              <a:rPr lang="en-GB" dirty="0"/>
              <a:t> </a:t>
            </a:r>
            <a:r>
              <a:rPr lang="en-GB" dirty="0" smtClean="0"/>
              <a:t>Alcoholism</a:t>
            </a:r>
          </a:p>
          <a:p>
            <a:pPr marL="514350" indent="-514350">
              <a:buAutoNum type="arabicPeriod"/>
            </a:pPr>
            <a:r>
              <a:rPr lang="en-GB" dirty="0"/>
              <a:t> </a:t>
            </a:r>
            <a:r>
              <a:rPr lang="en-GB" dirty="0" smtClean="0"/>
              <a:t>Schizophrenia</a:t>
            </a:r>
          </a:p>
          <a:p>
            <a:pPr marL="514350" indent="-514350">
              <a:buAutoNum type="arabicPeriod"/>
            </a:pPr>
            <a:r>
              <a:rPr lang="en-GB" dirty="0"/>
              <a:t> </a:t>
            </a:r>
            <a:r>
              <a:rPr lang="en-GB" dirty="0" smtClean="0"/>
              <a:t>HIV / AIDS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27671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Study Rationale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 Here we describe the utility and the importance of the problem in health care or biomedical sciences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93559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b="1" dirty="0">
                <a:solidFill>
                  <a:srgbClr val="FF0000"/>
                </a:solidFill>
                <a:latin typeface="Arial" charset="0"/>
              </a:rPr>
              <a:t>Steps of conducting research:</a:t>
            </a:r>
            <a:br>
              <a:rPr lang="en-US" altLang="en-US" b="1" dirty="0">
                <a:solidFill>
                  <a:srgbClr val="FF0000"/>
                </a:solidFill>
                <a:latin typeface="Arial" charset="0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229600" cy="685800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altLang="en-US" sz="9600" b="1" dirty="0" smtClean="0">
                <a:latin typeface="Arial" charset="0"/>
              </a:rPr>
              <a:t>A. Prioritizing and selecting a research topic</a:t>
            </a:r>
          </a:p>
          <a:p>
            <a:pPr>
              <a:buNone/>
            </a:pPr>
            <a:endParaRPr lang="en-US" altLang="en-US" sz="9600" b="1" dirty="0">
              <a:latin typeface="Arial" charset="0"/>
            </a:endParaRPr>
          </a:p>
          <a:p>
            <a:pPr>
              <a:buNone/>
            </a:pPr>
            <a:r>
              <a:rPr lang="en-US" altLang="en-US" sz="9600" b="1" dirty="0" smtClean="0">
                <a:latin typeface="Arial" charset="0"/>
              </a:rPr>
              <a:t>B. Review of literature and other existing information</a:t>
            </a:r>
          </a:p>
          <a:p>
            <a:pPr>
              <a:buNone/>
            </a:pPr>
            <a:endParaRPr lang="en-US" altLang="en-US" sz="9600" b="1" dirty="0">
              <a:latin typeface="Arial" charset="0"/>
            </a:endParaRPr>
          </a:p>
          <a:p>
            <a:pPr>
              <a:buNone/>
            </a:pPr>
            <a:r>
              <a:rPr lang="en-US" altLang="en-US" sz="9600" b="1" dirty="0" smtClean="0">
                <a:latin typeface="Arial" charset="0"/>
              </a:rPr>
              <a:t>C. Development of a research proposal</a:t>
            </a:r>
          </a:p>
          <a:p>
            <a:pPr>
              <a:buNone/>
            </a:pPr>
            <a:endParaRPr lang="en-US" altLang="en-US" sz="9600" b="1" dirty="0">
              <a:latin typeface="Arial" charset="0"/>
            </a:endParaRPr>
          </a:p>
          <a:p>
            <a:pPr>
              <a:buNone/>
            </a:pPr>
            <a:r>
              <a:rPr lang="en-US" altLang="en-US" sz="9600" b="1" dirty="0" smtClean="0">
                <a:latin typeface="Arial" charset="0"/>
              </a:rPr>
              <a:t>D. Implementation of study:</a:t>
            </a:r>
          </a:p>
          <a:p>
            <a:pPr>
              <a:buNone/>
            </a:pPr>
            <a:r>
              <a:rPr lang="en-US" altLang="en-US" sz="9600" b="1" dirty="0" smtClean="0">
                <a:solidFill>
                  <a:srgbClr val="FF0000"/>
                </a:solidFill>
                <a:latin typeface="Arial" charset="0"/>
              </a:rPr>
              <a:t/>
            </a:r>
            <a:br>
              <a:rPr lang="en-US" altLang="en-US" sz="9600" b="1" dirty="0" smtClean="0">
                <a:solidFill>
                  <a:srgbClr val="FF0000"/>
                </a:solidFill>
                <a:latin typeface="Arial" charset="0"/>
              </a:rPr>
            </a:br>
            <a:r>
              <a:rPr lang="en-US" altLang="en-US" sz="9600" b="1" dirty="0" smtClean="0">
                <a:solidFill>
                  <a:schemeClr val="tx1"/>
                </a:solidFill>
                <a:latin typeface="Arial" charset="0"/>
              </a:rPr>
              <a:t>     </a:t>
            </a:r>
            <a:r>
              <a:rPr lang="en-US" altLang="en-US" sz="9600" b="1" dirty="0" err="1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i</a:t>
            </a:r>
            <a:r>
              <a:rPr lang="en-US" altLang="en-US" sz="9600" b="1" dirty="0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.	</a:t>
            </a:r>
            <a:r>
              <a:rPr lang="en-US" altLang="en-US" sz="9600" b="1" dirty="0" smtClean="0">
                <a:solidFill>
                  <a:schemeClr val="tx1"/>
                </a:solidFill>
                <a:latin typeface="Arial" charset="0"/>
              </a:rPr>
              <a:t>Data collection </a:t>
            </a:r>
          </a:p>
          <a:p>
            <a:pPr>
              <a:buNone/>
            </a:pPr>
            <a:r>
              <a:rPr lang="en-US" altLang="en-US" sz="9600" b="1" dirty="0" smtClean="0">
                <a:solidFill>
                  <a:schemeClr val="tx1"/>
                </a:solidFill>
                <a:latin typeface="Arial" charset="0"/>
              </a:rPr>
              <a:t/>
            </a:r>
            <a:br>
              <a:rPr lang="en-US" altLang="en-US" sz="9600" b="1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altLang="en-US" sz="9600" b="1" dirty="0" smtClean="0">
                <a:solidFill>
                  <a:schemeClr val="tx1"/>
                </a:solidFill>
                <a:latin typeface="Arial" charset="0"/>
              </a:rPr>
              <a:t>     </a:t>
            </a:r>
            <a:r>
              <a:rPr lang="en-US" altLang="en-US" sz="9600" b="1" dirty="0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ii.	</a:t>
            </a:r>
            <a:r>
              <a:rPr lang="en-US" altLang="en-US" sz="9600" b="1" dirty="0" smtClean="0">
                <a:solidFill>
                  <a:schemeClr val="tx1"/>
                </a:solidFill>
                <a:latin typeface="Arial" charset="0"/>
              </a:rPr>
              <a:t>Data processing and analysis</a:t>
            </a:r>
          </a:p>
          <a:p>
            <a:pPr>
              <a:buNone/>
            </a:pPr>
            <a:r>
              <a:rPr lang="en-US" altLang="en-US" sz="9600" b="1" dirty="0" smtClean="0">
                <a:solidFill>
                  <a:schemeClr val="tx1"/>
                </a:solidFill>
                <a:latin typeface="Arial" charset="0"/>
              </a:rPr>
              <a:t/>
            </a:r>
            <a:br>
              <a:rPr lang="en-US" altLang="en-US" sz="9600" b="1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altLang="en-US" sz="9600" b="1" dirty="0" smtClean="0">
                <a:solidFill>
                  <a:schemeClr val="tx1"/>
                </a:solidFill>
                <a:latin typeface="Arial" charset="0"/>
              </a:rPr>
              <a:t>     </a:t>
            </a:r>
            <a:r>
              <a:rPr lang="en-US" altLang="en-US" sz="9600" b="1" dirty="0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iii. 	</a:t>
            </a:r>
            <a:r>
              <a:rPr lang="en-US" altLang="en-US" sz="9600" b="1" dirty="0" smtClean="0">
                <a:solidFill>
                  <a:schemeClr val="tx1"/>
                </a:solidFill>
                <a:latin typeface="Arial" charset="0"/>
              </a:rPr>
              <a:t>Interpretation of results</a:t>
            </a:r>
          </a:p>
          <a:p>
            <a:pPr>
              <a:buNone/>
            </a:pPr>
            <a:r>
              <a:rPr lang="en-US" altLang="en-US" sz="9600" b="1" dirty="0" smtClean="0">
                <a:solidFill>
                  <a:schemeClr val="tx1"/>
                </a:solidFill>
                <a:latin typeface="Arial" charset="0"/>
              </a:rPr>
              <a:t/>
            </a:r>
            <a:br>
              <a:rPr lang="en-US" altLang="en-US" sz="9600" b="1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altLang="en-US" sz="9600" b="1" dirty="0" smtClean="0">
                <a:solidFill>
                  <a:schemeClr val="tx1"/>
                </a:solidFill>
                <a:latin typeface="Arial" charset="0"/>
              </a:rPr>
              <a:t>    </a:t>
            </a:r>
            <a:r>
              <a:rPr lang="en-US" altLang="en-US" sz="9600" b="1" dirty="0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iv.	</a:t>
            </a:r>
            <a:r>
              <a:rPr lang="en-US" altLang="en-US" sz="9600" b="1" dirty="0" smtClean="0">
                <a:solidFill>
                  <a:schemeClr val="tx1"/>
                </a:solidFill>
                <a:latin typeface="Arial" charset="0"/>
              </a:rPr>
              <a:t>Final report writing</a:t>
            </a:r>
          </a:p>
          <a:p>
            <a:pPr>
              <a:buNone/>
            </a:pPr>
            <a:r>
              <a:rPr lang="en-US" altLang="en-US" sz="9600" b="1" dirty="0" smtClean="0">
                <a:solidFill>
                  <a:schemeClr val="tx1"/>
                </a:solidFill>
                <a:latin typeface="Arial" charset="0"/>
              </a:rPr>
              <a:t/>
            </a:r>
            <a:br>
              <a:rPr lang="en-US" altLang="en-US" sz="9600" b="1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altLang="en-US" sz="9600" b="1" dirty="0" smtClean="0">
                <a:solidFill>
                  <a:schemeClr val="tx1"/>
                </a:solidFill>
                <a:latin typeface="Arial" charset="0"/>
              </a:rPr>
              <a:t>     </a:t>
            </a:r>
            <a:r>
              <a:rPr lang="en-US" altLang="en-US" sz="9600" b="1" dirty="0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v.	</a:t>
            </a:r>
            <a:r>
              <a:rPr lang="en-US" altLang="en-US" sz="9600" b="1" dirty="0" smtClean="0">
                <a:solidFill>
                  <a:schemeClr val="tx1"/>
                </a:solidFill>
                <a:latin typeface="Arial" charset="0"/>
              </a:rPr>
              <a:t>Presenting the results 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238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Topic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altLang="en-US" sz="3600" b="1" dirty="0" smtClean="0">
                <a:solidFill>
                  <a:srgbClr val="FF0000"/>
                </a:solidFill>
                <a:latin typeface="Arial" charset="0"/>
              </a:rPr>
              <a:t>	A.	Prioritizing and selecting a research 	topic</a:t>
            </a:r>
          </a:p>
          <a:p>
            <a:pPr>
              <a:buNone/>
            </a:pPr>
            <a:r>
              <a:rPr lang="en-US" altLang="en-US" b="1" dirty="0" smtClean="0">
                <a:solidFill>
                  <a:srgbClr val="FF0000"/>
                </a:solidFill>
                <a:latin typeface="Arial" charset="0"/>
              </a:rPr>
              <a:t/>
            </a:r>
            <a:br>
              <a:rPr lang="en-US" altLang="en-US" b="1" dirty="0" smtClean="0">
                <a:solidFill>
                  <a:srgbClr val="FF0000"/>
                </a:solidFill>
                <a:latin typeface="Arial" charset="0"/>
              </a:rPr>
            </a:br>
            <a:r>
              <a:rPr lang="en-US" altLang="en-US" b="1" dirty="0" smtClean="0">
                <a:solidFill>
                  <a:srgbClr val="000000"/>
                </a:solidFill>
                <a:latin typeface="Arial" charset="0"/>
                <a:ea typeface="SimSun" pitchFamily="2" charset="-122"/>
              </a:rPr>
              <a:t>Criteria for selecting a research topic:</a:t>
            </a:r>
          </a:p>
          <a:p>
            <a:pPr>
              <a:buNone/>
            </a:pPr>
            <a:r>
              <a:rPr lang="en-US" altLang="en-US" b="1" dirty="0" smtClean="0">
                <a:solidFill>
                  <a:srgbClr val="000000"/>
                </a:solidFill>
                <a:latin typeface="Arial" charset="0"/>
                <a:ea typeface="SimSun" pitchFamily="2" charset="-122"/>
              </a:rPr>
              <a:t/>
            </a:r>
            <a:br>
              <a:rPr lang="en-US" altLang="en-US" b="1" dirty="0" smtClean="0">
                <a:solidFill>
                  <a:srgbClr val="000000"/>
                </a:solidFill>
                <a:latin typeface="Arial" charset="0"/>
                <a:ea typeface="SimSun" pitchFamily="2" charset="-122"/>
              </a:rPr>
            </a:br>
            <a:r>
              <a:rPr lang="en-US" altLang="en-US" b="1" dirty="0" smtClean="0">
                <a:latin typeface="Arial" charset="0"/>
                <a:cs typeface="Times New Roman" pitchFamily="18" charset="0"/>
              </a:rPr>
              <a:t>1. Relevance</a:t>
            </a:r>
            <a:r>
              <a:rPr lang="en-US" altLang="en-US" b="1" dirty="0" smtClean="0">
                <a:solidFill>
                  <a:srgbClr val="000000"/>
                </a:solidFill>
                <a:latin typeface="Arial" charset="0"/>
                <a:ea typeface="SimSun" pitchFamily="2" charset="-122"/>
              </a:rPr>
              <a:t/>
            </a:r>
            <a:br>
              <a:rPr lang="en-US" altLang="en-US" b="1" dirty="0" smtClean="0">
                <a:solidFill>
                  <a:srgbClr val="000000"/>
                </a:solidFill>
                <a:latin typeface="Arial" charset="0"/>
                <a:ea typeface="SimSun" pitchFamily="2" charset="-122"/>
              </a:rPr>
            </a:br>
            <a:r>
              <a:rPr lang="en-US" altLang="en-US" b="1" dirty="0" smtClean="0">
                <a:latin typeface="Arial" charset="0"/>
                <a:ea typeface="SimSun" pitchFamily="2" charset="-122"/>
              </a:rPr>
              <a:t>2. Avoidance of duplication:</a:t>
            </a:r>
          </a:p>
          <a:p>
            <a:pPr>
              <a:buNone/>
            </a:pPr>
            <a:r>
              <a:rPr lang="en-US" altLang="en-US" b="1" dirty="0">
                <a:latin typeface="Arial" charset="0"/>
                <a:ea typeface="SimSun" pitchFamily="2" charset="-122"/>
              </a:rPr>
              <a:t>	</a:t>
            </a:r>
            <a:r>
              <a:rPr lang="en-US" altLang="en-US" b="1" dirty="0" smtClean="0">
                <a:latin typeface="Arial" charset="0"/>
                <a:ea typeface="SimSun" pitchFamily="2" charset="-122"/>
              </a:rPr>
              <a:t>3. Feasibility</a:t>
            </a:r>
          </a:p>
          <a:p>
            <a:pPr>
              <a:buNone/>
            </a:pPr>
            <a:r>
              <a:rPr lang="en-US" altLang="en-US" b="1" dirty="0" smtClean="0">
                <a:latin typeface="Arial" charset="0"/>
                <a:ea typeface="SimSun" pitchFamily="2" charset="-122"/>
              </a:rPr>
              <a:t>	4. Adequacy of resources</a:t>
            </a:r>
          </a:p>
          <a:p>
            <a:pPr>
              <a:buNone/>
            </a:pPr>
            <a:r>
              <a:rPr lang="en-US" altLang="en-US" b="1" dirty="0" smtClean="0">
                <a:latin typeface="Arial" charset="0"/>
                <a:ea typeface="SimSun" pitchFamily="2" charset="-122"/>
              </a:rPr>
              <a:t>	5. Achievable within the time limits</a:t>
            </a:r>
          </a:p>
          <a:p>
            <a:pPr>
              <a:buNone/>
            </a:pPr>
            <a:r>
              <a:rPr lang="en-US" altLang="en-US" b="1" dirty="0">
                <a:latin typeface="Arial" charset="0"/>
                <a:ea typeface="SimSun" pitchFamily="2" charset="-122"/>
              </a:rPr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6900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Development of a research Proposal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7315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altLang="en-US" sz="1800" b="1" dirty="0" smtClean="0">
                <a:solidFill>
                  <a:srgbClr val="FF0000"/>
                </a:solidFill>
                <a:latin typeface="Arial" charset="0"/>
              </a:rPr>
              <a:t>Contents</a:t>
            </a:r>
          </a:p>
          <a:p>
            <a:pPr>
              <a:buNone/>
            </a:pPr>
            <a:endParaRPr lang="en-US" altLang="en-US" sz="1800" b="1" dirty="0">
              <a:latin typeface="Arial" charset="0"/>
            </a:endParaRPr>
          </a:p>
          <a:p>
            <a:pPr>
              <a:buFont typeface="+mj-lt"/>
              <a:buAutoNum type="arabicPeriod"/>
            </a:pPr>
            <a:r>
              <a:rPr lang="en-US" altLang="en-US" sz="1800" b="1" dirty="0" smtClean="0">
                <a:latin typeface="Arial" charset="0"/>
                <a:cs typeface="Times New Roman" pitchFamily="18" charset="0"/>
              </a:rPr>
              <a:t>T</a:t>
            </a:r>
            <a:r>
              <a:rPr lang="en-US" altLang="en-US" sz="1800" b="1" dirty="0" smtClean="0">
                <a:latin typeface="Arial" charset="0"/>
              </a:rPr>
              <a:t>itle of the research</a:t>
            </a:r>
          </a:p>
          <a:p>
            <a:pPr>
              <a:buFont typeface="+mj-lt"/>
              <a:buAutoNum type="arabicPeriod"/>
            </a:pPr>
            <a:r>
              <a:rPr lang="en-US" altLang="en-US" sz="1800" b="1" dirty="0" smtClean="0">
                <a:latin typeface="Arial" charset="0"/>
              </a:rPr>
              <a:t>Introduction</a:t>
            </a:r>
          </a:p>
          <a:p>
            <a:pPr>
              <a:buFont typeface="+mj-lt"/>
              <a:buAutoNum type="arabicPeriod"/>
            </a:pPr>
            <a:r>
              <a:rPr lang="en-US" altLang="en-US" sz="1800" b="1" dirty="0" smtClean="0">
                <a:latin typeface="Arial" charset="0"/>
              </a:rPr>
              <a:t>Background information and  statement of the research problem</a:t>
            </a:r>
          </a:p>
          <a:p>
            <a:pPr>
              <a:buFont typeface="+mj-lt"/>
              <a:buAutoNum type="arabicPeriod"/>
            </a:pPr>
            <a:r>
              <a:rPr lang="en-US" altLang="en-US" sz="1800" b="1" dirty="0" smtClean="0">
                <a:latin typeface="Arial" charset="0"/>
              </a:rPr>
              <a:t>Literature Review </a:t>
            </a:r>
          </a:p>
          <a:p>
            <a:pPr>
              <a:buFont typeface="+mj-lt"/>
              <a:buAutoNum type="arabicPeriod"/>
            </a:pPr>
            <a:r>
              <a:rPr lang="en-US" altLang="en-US" sz="1800" b="1" dirty="0" smtClean="0">
                <a:latin typeface="Arial" charset="0"/>
              </a:rPr>
              <a:t>Research objectives</a:t>
            </a:r>
          </a:p>
          <a:p>
            <a:pPr>
              <a:buFont typeface="+mj-lt"/>
              <a:buAutoNum type="arabicPeriod"/>
            </a:pPr>
            <a:r>
              <a:rPr lang="en-US" altLang="en-US" sz="1800" b="1" dirty="0" smtClean="0">
                <a:latin typeface="Arial" charset="0"/>
              </a:rPr>
              <a:t>Research hypothesis</a:t>
            </a:r>
          </a:p>
          <a:p>
            <a:pPr>
              <a:buFont typeface="+mj-lt"/>
              <a:buAutoNum type="arabicPeriod"/>
            </a:pPr>
            <a:r>
              <a:rPr lang="en-US" altLang="en-US" sz="1800" b="1" dirty="0" smtClean="0">
                <a:latin typeface="Arial" charset="0"/>
              </a:rPr>
              <a:t>Methodology</a:t>
            </a:r>
          </a:p>
          <a:p>
            <a:pPr>
              <a:buFont typeface="+mj-lt"/>
              <a:buAutoNum type="arabicPeriod"/>
            </a:pPr>
            <a:r>
              <a:rPr lang="en-US" altLang="en-US" sz="1800" b="1" dirty="0" smtClean="0">
                <a:latin typeface="Arial" charset="0"/>
              </a:rPr>
              <a:t>Work plan</a:t>
            </a:r>
          </a:p>
          <a:p>
            <a:pPr>
              <a:buFont typeface="+mj-lt"/>
              <a:buAutoNum type="arabicPeriod"/>
            </a:pPr>
            <a:r>
              <a:rPr lang="en-US" altLang="en-US" sz="1800" b="1" dirty="0" smtClean="0">
                <a:latin typeface="Arial" charset="0"/>
              </a:rPr>
              <a:t>Plan for utilization and dissemination of  research results</a:t>
            </a:r>
          </a:p>
          <a:p>
            <a:pPr>
              <a:buFont typeface="+mj-lt"/>
              <a:buAutoNum type="arabicPeriod"/>
            </a:pPr>
            <a:r>
              <a:rPr lang="en-US" altLang="en-US" sz="1800" b="1" dirty="0">
                <a:latin typeface="Arial" charset="0"/>
              </a:rPr>
              <a:t> </a:t>
            </a:r>
            <a:r>
              <a:rPr lang="en-US" altLang="en-US" sz="1800" b="1" dirty="0" smtClean="0">
                <a:latin typeface="Arial" charset="0"/>
              </a:rPr>
              <a:t>References</a:t>
            </a:r>
          </a:p>
          <a:p>
            <a:pPr>
              <a:buFont typeface="+mj-lt"/>
              <a:buAutoNum type="arabicPeriod"/>
            </a:pPr>
            <a:r>
              <a:rPr lang="en-US" altLang="en-US" sz="1800" b="1" dirty="0">
                <a:latin typeface="Arial" charset="0"/>
              </a:rPr>
              <a:t> </a:t>
            </a:r>
            <a:r>
              <a:rPr lang="en-US" altLang="en-US" sz="1800" b="1" dirty="0" smtClean="0">
                <a:latin typeface="Arial" charset="0"/>
              </a:rPr>
              <a:t>Appendices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425960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altLang="en-US" b="1" dirty="0" smtClean="0">
                <a:solidFill>
                  <a:srgbClr val="009900"/>
                </a:solidFill>
                <a:latin typeface="Arial" charset="0"/>
              </a:rPr>
              <a:t>I. Title of the research</a:t>
            </a:r>
            <a:br>
              <a:rPr lang="en-US" altLang="en-US" b="1" dirty="0" smtClean="0">
                <a:solidFill>
                  <a:srgbClr val="009900"/>
                </a:solidFill>
                <a:latin typeface="Arial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en-US" b="1" dirty="0" smtClean="0">
                <a:solidFill>
                  <a:srgbClr val="009900"/>
                </a:solidFill>
                <a:latin typeface="Arial" charset="0"/>
              </a:rPr>
              <a:t/>
            </a:r>
            <a:br>
              <a:rPr lang="en-US" altLang="en-US" b="1" dirty="0" smtClean="0">
                <a:solidFill>
                  <a:srgbClr val="009900"/>
                </a:solidFill>
                <a:latin typeface="Arial" charset="0"/>
              </a:rPr>
            </a:br>
            <a:r>
              <a:rPr lang="en-US" altLang="en-US" dirty="0" smtClean="0">
                <a:solidFill>
                  <a:schemeClr val="tx1"/>
                </a:solidFill>
                <a:latin typeface="Symbol" pitchFamily="18" charset="2"/>
                <a:cs typeface="Times New Roman" pitchFamily="18" charset="0"/>
              </a:rPr>
              <a:t>·	</a:t>
            </a:r>
            <a:r>
              <a:rPr lang="en-US" altLang="en-US" dirty="0" smtClean="0">
                <a:solidFill>
                  <a:schemeClr val="tx1"/>
                </a:solidFill>
                <a:latin typeface="Arial" charset="0"/>
              </a:rPr>
              <a:t>A good title should be short, accurate, 	and concise.</a:t>
            </a:r>
            <a:br>
              <a:rPr lang="en-US" altLang="en-US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altLang="en-US" dirty="0" smtClean="0">
                <a:solidFill>
                  <a:schemeClr val="tx1"/>
                </a:solidFill>
                <a:latin typeface="Arial" charset="0"/>
              </a:rPr>
              <a:t/>
            </a:r>
            <a:br>
              <a:rPr lang="en-US" altLang="en-US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altLang="en-US" dirty="0" smtClean="0">
                <a:solidFill>
                  <a:schemeClr val="tx1"/>
                </a:solidFill>
                <a:latin typeface="Symbol" pitchFamily="18" charset="2"/>
                <a:cs typeface="Times New Roman" pitchFamily="18" charset="0"/>
              </a:rPr>
              <a:t>·	</a:t>
            </a:r>
            <a:r>
              <a:rPr lang="en-US" altLang="en-US" dirty="0" smtClean="0">
                <a:solidFill>
                  <a:schemeClr val="tx1"/>
                </a:solidFill>
                <a:latin typeface="Arial" charset="0"/>
              </a:rPr>
              <a:t>It should </a:t>
            </a:r>
            <a:r>
              <a:rPr lang="en-US" altLang="en-US" dirty="0" smtClean="0">
                <a:solidFill>
                  <a:srgbClr val="FF0000"/>
                </a:solidFill>
                <a:latin typeface="Arial" charset="0"/>
              </a:rPr>
              <a:t>make the central objectives 	of the study clear</a:t>
            </a:r>
            <a:r>
              <a:rPr lang="en-US" altLang="en-US" dirty="0" smtClean="0">
                <a:solidFill>
                  <a:schemeClr val="tx1"/>
                </a:solidFill>
                <a:latin typeface="Arial" charset="0"/>
              </a:rPr>
              <a:t> to the reader.</a:t>
            </a:r>
            <a:br>
              <a:rPr lang="en-US" altLang="en-US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altLang="en-US" dirty="0" smtClean="0">
                <a:solidFill>
                  <a:schemeClr val="tx1"/>
                </a:solidFill>
                <a:latin typeface="Arial" charset="0"/>
              </a:rPr>
              <a:t/>
            </a:r>
            <a:br>
              <a:rPr lang="en-US" altLang="en-US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altLang="en-US" dirty="0" smtClean="0">
                <a:solidFill>
                  <a:schemeClr val="tx1"/>
                </a:solidFill>
                <a:latin typeface="Symbol" pitchFamily="18" charset="2"/>
                <a:cs typeface="Times New Roman" pitchFamily="18" charset="0"/>
              </a:rPr>
              <a:t>·	</a:t>
            </a:r>
            <a:r>
              <a:rPr lang="en-US" altLang="en-US" dirty="0" smtClean="0">
                <a:solidFill>
                  <a:schemeClr val="tx1"/>
                </a:solidFill>
                <a:latin typeface="Arial" charset="0"/>
              </a:rPr>
              <a:t>It is important to </a:t>
            </a:r>
            <a:r>
              <a:rPr lang="en-US" altLang="en-US" dirty="0" smtClean="0">
                <a:solidFill>
                  <a:srgbClr val="FF0000"/>
                </a:solidFill>
                <a:latin typeface="Arial" charset="0"/>
              </a:rPr>
              <a:t>specify what 	population</a:t>
            </a:r>
            <a:r>
              <a:rPr lang="en-US" altLang="en-US" dirty="0" smtClean="0">
                <a:solidFill>
                  <a:schemeClr val="tx1"/>
                </a:solidFill>
                <a:latin typeface="Arial" charset="0"/>
              </a:rPr>
              <a:t> will be investigated, </a:t>
            </a:r>
            <a:r>
              <a:rPr lang="en-US" altLang="en-US" dirty="0" smtClean="0">
                <a:solidFill>
                  <a:srgbClr val="FF0000"/>
                </a:solidFill>
                <a:latin typeface="Arial" charset="0"/>
              </a:rPr>
              <a:t>and 	where </a:t>
            </a:r>
            <a:r>
              <a:rPr lang="en-US" altLang="en-US" dirty="0" smtClean="0">
                <a:solidFill>
                  <a:schemeClr val="tx1"/>
                </a:solidFill>
                <a:latin typeface="Arial" charset="0"/>
              </a:rPr>
              <a:t>it will be conducted.</a:t>
            </a:r>
            <a:br>
              <a:rPr lang="en-US" altLang="en-US" dirty="0" smtClean="0">
                <a:solidFill>
                  <a:schemeClr val="tx1"/>
                </a:solidFill>
                <a:latin typeface="Arial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102485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Development of a research Proposal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839200" cy="7696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altLang="en-US" sz="1800" b="1" dirty="0" smtClean="0">
                <a:solidFill>
                  <a:schemeClr val="tx1"/>
                </a:solidFill>
                <a:latin typeface="Arial" charset="0"/>
              </a:rPr>
              <a:t>Contents</a:t>
            </a:r>
          </a:p>
          <a:p>
            <a:pPr>
              <a:buNone/>
            </a:pPr>
            <a:r>
              <a:rPr lang="en-US" altLang="en-US" sz="1800" b="1" dirty="0" smtClean="0">
                <a:solidFill>
                  <a:schemeClr val="tx1"/>
                </a:solidFill>
                <a:latin typeface="Arial" charset="0"/>
              </a:rPr>
              <a:t/>
            </a:r>
            <a:br>
              <a:rPr lang="en-US" altLang="en-US" sz="1800" b="1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altLang="en-US" sz="3600" b="1" dirty="0" smtClean="0">
                <a:solidFill>
                  <a:srgbClr val="00B050"/>
                </a:solidFill>
                <a:latin typeface="Arial" charset="0"/>
              </a:rPr>
              <a:t>INTRODUCTION:</a:t>
            </a:r>
          </a:p>
          <a:p>
            <a:r>
              <a:rPr lang="en-US" altLang="en-US" sz="3600" b="1" dirty="0" smtClean="0">
                <a:latin typeface="Arial" charset="0"/>
              </a:rPr>
              <a:t>Purpose of this section </a:t>
            </a:r>
          </a:p>
          <a:p>
            <a:r>
              <a:rPr lang="en-US" altLang="en-US" sz="3600" b="1" dirty="0" smtClean="0">
                <a:latin typeface="Arial" charset="0"/>
              </a:rPr>
              <a:t>What is in the statement of the problem   </a:t>
            </a:r>
            <a:br>
              <a:rPr lang="en-US" altLang="en-US" sz="3600" b="1" dirty="0" smtClean="0">
                <a:latin typeface="Arial" charset="0"/>
              </a:rPr>
            </a:br>
            <a:r>
              <a:rPr lang="en-US" altLang="en-US" sz="3600" b="1" dirty="0" smtClean="0">
                <a:latin typeface="Arial" charset="0"/>
              </a:rPr>
              <a:t> </a:t>
            </a:r>
          </a:p>
          <a:p>
            <a:pPr marL="0" indent="0">
              <a:buNone/>
            </a:pPr>
            <a:r>
              <a:rPr lang="en-US" altLang="en-US" sz="1800" b="1" dirty="0" smtClean="0">
                <a:latin typeface="Arial" charset="0"/>
              </a:rPr>
              <a:t>       </a:t>
            </a:r>
            <a:endParaRPr lang="en-US" altLang="en-US" sz="1800" b="1" dirty="0" smtClean="0"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629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en-US" altLang="en-US" b="1" dirty="0" smtClean="0">
                <a:latin typeface="Arial" charset="0"/>
              </a:rPr>
              <a:t>II. Introduction </a:t>
            </a:r>
            <a:br>
              <a:rPr lang="en-US" altLang="en-US" b="1" dirty="0" smtClean="0">
                <a:latin typeface="Arial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en-US" b="1" dirty="0" smtClean="0">
                <a:solidFill>
                  <a:srgbClr val="000000"/>
                </a:solidFill>
                <a:latin typeface="Arial" charset="0"/>
              </a:rPr>
              <a:t>This section should </a:t>
            </a:r>
            <a:r>
              <a:rPr lang="en-US" altLang="en-US" b="1" u="sng" dirty="0" smtClean="0">
                <a:solidFill>
                  <a:srgbClr val="000000"/>
                </a:solidFill>
                <a:latin typeface="Arial" charset="0"/>
              </a:rPr>
              <a:t>convince the reader</a:t>
            </a:r>
            <a:r>
              <a:rPr lang="en-US" altLang="en-US" b="1" dirty="0" smtClean="0">
                <a:solidFill>
                  <a:srgbClr val="000000"/>
                </a:solidFill>
                <a:latin typeface="Arial" charset="0"/>
              </a:rPr>
              <a:t> of the </a:t>
            </a:r>
            <a:r>
              <a:rPr lang="en-US" altLang="en-US" b="1" dirty="0" smtClean="0">
                <a:solidFill>
                  <a:srgbClr val="FF0000"/>
                </a:solidFill>
                <a:latin typeface="Arial" charset="0"/>
              </a:rPr>
              <a:t>relevance of the study </a:t>
            </a:r>
            <a:r>
              <a:rPr lang="en-US" altLang="en-US" b="1" dirty="0" smtClean="0">
                <a:solidFill>
                  <a:srgbClr val="000000"/>
                </a:solidFill>
                <a:latin typeface="Arial" charset="0"/>
              </a:rPr>
              <a:t>(magnitude, severity of the problem).</a:t>
            </a:r>
          </a:p>
          <a:p>
            <a:pPr>
              <a:buNone/>
            </a:pPr>
            <a:endParaRPr lang="en-US" altLang="en-US" b="1" dirty="0" smtClean="0">
              <a:solidFill>
                <a:srgbClr val="000000"/>
              </a:solidFill>
              <a:latin typeface="Arial" charset="0"/>
            </a:endParaRPr>
          </a:p>
          <a:p>
            <a:r>
              <a:rPr lang="en-US" altLang="en-US" b="1" dirty="0" smtClean="0">
                <a:solidFill>
                  <a:srgbClr val="000000"/>
                </a:solidFill>
                <a:latin typeface="Arial" charset="0"/>
              </a:rPr>
              <a:t>Adequate background data on different aspects of the problem and the context in which it occurs. </a:t>
            </a:r>
          </a:p>
          <a:p>
            <a:pPr>
              <a:buNone/>
            </a:pPr>
            <a:endParaRPr lang="en-US" altLang="en-US" b="1" dirty="0" smtClean="0">
              <a:solidFill>
                <a:srgbClr val="000000"/>
              </a:solidFill>
              <a:latin typeface="Arial" charset="0"/>
            </a:endParaRPr>
          </a:p>
          <a:p>
            <a:r>
              <a:rPr lang="en-US" altLang="en-US" b="1" dirty="0" smtClean="0">
                <a:solidFill>
                  <a:srgbClr val="000000"/>
                </a:solidFill>
                <a:latin typeface="Arial" charset="0"/>
              </a:rPr>
              <a:t>Illustrate importance of the problem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809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Development of a research Proposal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382000" cy="7696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altLang="en-US" sz="1800" b="1" dirty="0" smtClean="0">
                <a:solidFill>
                  <a:schemeClr val="tx1"/>
                </a:solidFill>
                <a:latin typeface="Arial" charset="0"/>
              </a:rPr>
              <a:t>Contents</a:t>
            </a:r>
          </a:p>
          <a:p>
            <a:pPr>
              <a:buNone/>
            </a:pPr>
            <a:r>
              <a:rPr lang="en-US" altLang="en-US" sz="1800" b="1" dirty="0" smtClean="0">
                <a:solidFill>
                  <a:schemeClr val="tx1"/>
                </a:solidFill>
                <a:latin typeface="Arial" charset="0"/>
              </a:rPr>
              <a:t/>
            </a:r>
            <a:br>
              <a:rPr lang="en-US" altLang="en-US" sz="1800" b="1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altLang="en-US" sz="1800" b="1" dirty="0" smtClean="0">
                <a:solidFill>
                  <a:srgbClr val="00B050"/>
                </a:solidFill>
                <a:latin typeface="Arial" charset="0"/>
              </a:rPr>
              <a:t>Literature Review</a:t>
            </a:r>
          </a:p>
          <a:p>
            <a:pPr>
              <a:buNone/>
            </a:pPr>
            <a:endParaRPr lang="en-US" altLang="en-US" sz="1800" b="1" dirty="0" smtClean="0">
              <a:solidFill>
                <a:srgbClr val="00B050"/>
              </a:solidFill>
              <a:latin typeface="Arial" charset="0"/>
            </a:endParaRPr>
          </a:p>
          <a:p>
            <a:r>
              <a:rPr lang="en-US" altLang="en-US" sz="1800" b="1" dirty="0" smtClean="0">
                <a:solidFill>
                  <a:srgbClr val="00B050"/>
                </a:solidFill>
                <a:latin typeface="Arial" charset="0"/>
                <a:cs typeface="Times New Roman" pitchFamily="18" charset="0"/>
              </a:rPr>
              <a:t>Why carry out a literature review? </a:t>
            </a:r>
          </a:p>
          <a:p>
            <a:pPr marL="0" indent="0">
              <a:buNone/>
            </a:pPr>
            <a:endParaRPr lang="en-US" altLang="en-US" sz="1800" b="1" dirty="0" smtClean="0">
              <a:latin typeface="Arial" charset="0"/>
              <a:cs typeface="Times New Roman" pitchFamily="18" charset="0"/>
            </a:endParaRPr>
          </a:p>
          <a:p>
            <a:r>
              <a:rPr lang="en-US" altLang="en-US" sz="2800" b="1" dirty="0" smtClean="0">
                <a:latin typeface="Arial" charset="0"/>
                <a:cs typeface="Times New Roman" pitchFamily="18" charset="0"/>
              </a:rPr>
              <a:t>Describe relevant points of view </a:t>
            </a:r>
          </a:p>
          <a:p>
            <a:r>
              <a:rPr lang="en-US" altLang="en-US" sz="2800" b="1" dirty="0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Assess strengths and weaknesses of past research work</a:t>
            </a:r>
          </a:p>
          <a:p>
            <a:r>
              <a:rPr lang="en-US" altLang="en-US" sz="2800" b="1" dirty="0" smtClean="0">
                <a:latin typeface="Arial" charset="0"/>
                <a:cs typeface="Times New Roman" pitchFamily="18" charset="0"/>
              </a:rPr>
              <a:t>Report inconsistent findings as well</a:t>
            </a:r>
          </a:p>
          <a:p>
            <a:r>
              <a:rPr lang="en-US" altLang="en-US" sz="2800" b="1" dirty="0" smtClean="0">
                <a:latin typeface="Arial" charset="0"/>
                <a:cs typeface="Times New Roman" pitchFamily="18" charset="0"/>
              </a:rPr>
              <a:t>Identify gaps in knowledge</a:t>
            </a:r>
          </a:p>
          <a:p>
            <a:r>
              <a:rPr lang="en-US" altLang="en-US" sz="2800" b="1" dirty="0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Determine contribution of proposed study </a:t>
            </a:r>
          </a:p>
          <a:p>
            <a:r>
              <a:rPr lang="en-US" altLang="en-US" sz="2800" b="1" dirty="0" smtClean="0">
                <a:latin typeface="Arial" charset="0"/>
                <a:cs typeface="Times New Roman" pitchFamily="18" charset="0"/>
              </a:rPr>
              <a:t>Consider unintentional duplication </a:t>
            </a:r>
          </a:p>
          <a:p>
            <a:endParaRPr lang="en-US" altLang="en-US" sz="1800" b="1" dirty="0" smtClean="0"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492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Research proposal 3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b="1" dirty="0" smtClean="0">
                <a:latin typeface="Arial" charset="0"/>
              </a:rPr>
              <a:t>4. Research objectives and  Research hypothesis</a:t>
            </a:r>
          </a:p>
          <a:p>
            <a:pPr>
              <a:buFontTx/>
              <a:buChar char="-"/>
            </a:pPr>
            <a:r>
              <a:rPr lang="en-US" altLang="en-US" b="1" dirty="0" smtClean="0">
                <a:latin typeface="Arial" charset="0"/>
              </a:rPr>
              <a:t>Endeavour to have measurable objectives</a:t>
            </a:r>
          </a:p>
          <a:p>
            <a:pPr marL="0" indent="0">
              <a:buNone/>
            </a:pPr>
            <a:r>
              <a:rPr lang="en-US" altLang="en-US" b="1" dirty="0" smtClean="0">
                <a:latin typeface="Arial" charset="0"/>
              </a:rPr>
              <a:t> For example in a study on malnutrition in a specified community – </a:t>
            </a:r>
            <a:r>
              <a:rPr lang="en-US" altLang="en-US" b="1" dirty="0" smtClean="0">
                <a:solidFill>
                  <a:srgbClr val="FF0000"/>
                </a:solidFill>
                <a:latin typeface="Arial" charset="0"/>
              </a:rPr>
              <a:t>construct  general objective and possible specific objectives </a:t>
            </a:r>
          </a:p>
          <a:p>
            <a:pPr>
              <a:buFontTx/>
              <a:buChar char="-"/>
            </a:pPr>
            <a:endParaRPr lang="en-US" altLang="en-US" b="1" dirty="0" smtClean="0">
              <a:latin typeface="Arial" charset="0"/>
            </a:endParaRPr>
          </a:p>
          <a:p>
            <a:pPr>
              <a:buFontTx/>
              <a:buChar char="-"/>
            </a:pPr>
            <a:endParaRPr lang="en-US" altLang="en-US" b="1" dirty="0">
              <a:latin typeface="Arial" charset="0"/>
            </a:endParaRPr>
          </a:p>
          <a:p>
            <a:pPr marL="0" indent="0">
              <a:buNone/>
            </a:pP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70887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838200"/>
          </a:xfrm>
        </p:spPr>
        <p:txBody>
          <a:bodyPr/>
          <a:lstStyle/>
          <a:p>
            <a:r>
              <a:rPr lang="en-GB" dirty="0" smtClean="0"/>
              <a:t>RESEARCH METHODS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153400" cy="5181600"/>
          </a:xfrm>
        </p:spPr>
        <p:txBody>
          <a:bodyPr/>
          <a:lstStyle/>
          <a:p>
            <a:r>
              <a:rPr lang="en-GB" dirty="0" smtClean="0"/>
              <a:t>type of research (design)</a:t>
            </a:r>
          </a:p>
          <a:p>
            <a:r>
              <a:rPr lang="en-GB" dirty="0"/>
              <a:t> </a:t>
            </a:r>
            <a:r>
              <a:rPr lang="en-GB" dirty="0" smtClean="0"/>
              <a:t>describe study population</a:t>
            </a:r>
          </a:p>
          <a:p>
            <a:r>
              <a:rPr lang="en-GB" dirty="0"/>
              <a:t> </a:t>
            </a:r>
            <a:r>
              <a:rPr lang="en-GB" dirty="0" smtClean="0"/>
              <a:t>inclusion and exclusion criteria</a:t>
            </a:r>
          </a:p>
          <a:p>
            <a:r>
              <a:rPr lang="en-GB" dirty="0"/>
              <a:t> </a:t>
            </a:r>
            <a:r>
              <a:rPr lang="en-GB" dirty="0" smtClean="0"/>
              <a:t>sampling method and sample size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measurements</a:t>
            </a:r>
            <a:r>
              <a:rPr lang="en-GB" dirty="0" smtClean="0"/>
              <a:t>  - specific, validity, precision, reliability </a:t>
            </a:r>
          </a:p>
          <a:p>
            <a:r>
              <a:rPr lang="en-GB" dirty="0"/>
              <a:t> </a:t>
            </a:r>
            <a:r>
              <a:rPr lang="en-GB" dirty="0" smtClean="0"/>
              <a:t>data analysis</a:t>
            </a:r>
          </a:p>
          <a:p>
            <a:r>
              <a:rPr lang="en-GB" dirty="0"/>
              <a:t> </a:t>
            </a:r>
            <a:r>
              <a:rPr lang="en-GB" dirty="0" smtClean="0"/>
              <a:t>ethics</a:t>
            </a:r>
          </a:p>
          <a:p>
            <a:pPr marL="0" indent="0">
              <a:buNone/>
            </a:pPr>
            <a:r>
              <a:rPr lang="en-GB" dirty="0" smtClean="0"/>
              <a:t>We present reasons for any choices made above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85193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latin typeface="Arial" charset="0"/>
              </a:rPr>
              <a:t>VI. Work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en-US" b="1" dirty="0" smtClean="0">
                <a:latin typeface="Arial" charset="0"/>
              </a:rPr>
              <a:t>	</a:t>
            </a:r>
            <a:r>
              <a:rPr lang="en-US" altLang="en-US" dirty="0" smtClean="0">
                <a:latin typeface="Arial" charset="0"/>
              </a:rPr>
              <a:t>A work plan is a schedule that summarizes, in a clear fashion, various components of a research project and how they fit together.</a:t>
            </a:r>
            <a:br>
              <a:rPr lang="en-US" altLang="en-US" dirty="0" smtClean="0">
                <a:latin typeface="Arial" charset="0"/>
              </a:rPr>
            </a:br>
            <a:r>
              <a:rPr lang="en-US" altLang="en-US" dirty="0" smtClean="0">
                <a:latin typeface="Arial" charset="0"/>
              </a:rPr>
              <a:t/>
            </a:r>
            <a:br>
              <a:rPr lang="en-US" altLang="en-US" dirty="0" smtClean="0">
                <a:latin typeface="Arial" charset="0"/>
              </a:rPr>
            </a:br>
            <a:r>
              <a:rPr lang="en-US" altLang="en-US" dirty="0" smtClean="0">
                <a:latin typeface="Arial" charset="0"/>
                <a:cs typeface="Times New Roman" pitchFamily="18" charset="0"/>
              </a:rPr>
              <a:t>- </a:t>
            </a:r>
            <a:r>
              <a:rPr lang="en-US" altLang="en-US" dirty="0" smtClean="0">
                <a:latin typeface="Arial" charset="0"/>
              </a:rPr>
              <a:t>It should include: </a:t>
            </a:r>
            <a:br>
              <a:rPr lang="en-US" altLang="en-US" dirty="0" smtClean="0">
                <a:latin typeface="Arial" charset="0"/>
              </a:rPr>
            </a:br>
            <a:r>
              <a:rPr lang="en-US" altLang="en-US" dirty="0" smtClean="0">
                <a:latin typeface="Arial" charset="0"/>
              </a:rPr>
              <a:t>1.  What the various tasks to be performed</a:t>
            </a:r>
            <a:br>
              <a:rPr lang="en-US" altLang="en-US" dirty="0" smtClean="0">
                <a:latin typeface="Arial" charset="0"/>
              </a:rPr>
            </a:br>
            <a:r>
              <a:rPr lang="en-US" altLang="en-US" dirty="0" smtClean="0">
                <a:latin typeface="Arial" charset="0"/>
                <a:cs typeface="Times New Roman" pitchFamily="18" charset="0"/>
              </a:rPr>
              <a:t>2.  </a:t>
            </a:r>
            <a:r>
              <a:rPr lang="en-US" altLang="en-US" dirty="0" smtClean="0">
                <a:latin typeface="Arial" charset="0"/>
              </a:rPr>
              <a:t>When the tasks will be performed</a:t>
            </a:r>
            <a:br>
              <a:rPr lang="en-US" altLang="en-US" dirty="0" smtClean="0">
                <a:latin typeface="Arial" charset="0"/>
              </a:rPr>
            </a:br>
            <a:r>
              <a:rPr lang="en-US" altLang="en-US" dirty="0" smtClean="0">
                <a:latin typeface="Arial" charset="0"/>
                <a:cs typeface="Times New Roman" pitchFamily="18" charset="0"/>
              </a:rPr>
              <a:t>3.  </a:t>
            </a:r>
            <a:r>
              <a:rPr lang="en-US" altLang="en-US" dirty="0" smtClean="0">
                <a:latin typeface="Arial" charset="0"/>
              </a:rPr>
              <a:t>Who will perform the tasks</a:t>
            </a:r>
            <a:br>
              <a:rPr lang="en-US" altLang="en-US" dirty="0" smtClean="0">
                <a:latin typeface="Arial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361246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524000"/>
          </a:xfrm>
        </p:spPr>
        <p:txBody>
          <a:bodyPr>
            <a:normAutofit/>
          </a:bodyPr>
          <a:lstStyle/>
          <a:p>
            <a:r>
              <a:rPr lang="en-US" altLang="en-US" sz="2800" b="1" dirty="0" smtClean="0">
                <a:solidFill>
                  <a:srgbClr val="009900"/>
                </a:solidFill>
                <a:latin typeface="Arial" charset="0"/>
              </a:rPr>
              <a:t>VII. Plan for utilization and dissemination of research results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altLang="en-US" sz="2000" b="1" dirty="0" smtClean="0">
                <a:latin typeface="Arial" charset="0"/>
              </a:rPr>
              <a:t>	The proposal should indicate what reports or other means of disseminating research findings are planned. </a:t>
            </a:r>
            <a:br>
              <a:rPr lang="en-US" altLang="en-US" sz="2000" b="1" dirty="0" smtClean="0">
                <a:latin typeface="Arial" charset="0"/>
              </a:rPr>
            </a:br>
            <a:r>
              <a:rPr lang="en-US" altLang="en-US" sz="2000" b="1" dirty="0" smtClean="0">
                <a:latin typeface="Arial" charset="0"/>
              </a:rPr>
              <a:t/>
            </a:r>
            <a:br>
              <a:rPr lang="en-US" altLang="en-US" sz="2000" b="1" dirty="0" smtClean="0">
                <a:latin typeface="Arial" charset="0"/>
              </a:rPr>
            </a:br>
            <a:r>
              <a:rPr lang="en-US" altLang="en-US" sz="2000" b="1" dirty="0" smtClean="0">
                <a:latin typeface="Arial" charset="0"/>
                <a:cs typeface="Times New Roman" pitchFamily="18" charset="0"/>
              </a:rPr>
              <a:t>- </a:t>
            </a:r>
            <a:r>
              <a:rPr lang="en-US" altLang="en-US" sz="2000" b="1" dirty="0" smtClean="0">
                <a:latin typeface="Arial" charset="0"/>
              </a:rPr>
              <a:t>The following are appropriate for disseminating the results of the study:</a:t>
            </a:r>
          </a:p>
          <a:p>
            <a:pPr>
              <a:buNone/>
            </a:pPr>
            <a:r>
              <a:rPr lang="en-US" altLang="en-US" sz="2000" b="1" dirty="0" smtClean="0">
                <a:latin typeface="Arial" charset="0"/>
              </a:rPr>
              <a:t/>
            </a:r>
            <a:br>
              <a:rPr lang="en-US" altLang="en-US" sz="2000" b="1" dirty="0" smtClean="0">
                <a:latin typeface="Arial" charset="0"/>
              </a:rPr>
            </a:br>
            <a:r>
              <a:rPr lang="en-US" altLang="en-US" sz="2000" b="1" dirty="0" smtClean="0">
                <a:latin typeface="Symbol" pitchFamily="18" charset="2"/>
                <a:cs typeface="Times New Roman" pitchFamily="18" charset="0"/>
              </a:rPr>
              <a:t>Þ </a:t>
            </a:r>
            <a:r>
              <a:rPr lang="en-US" altLang="en-US" sz="2000" b="1" dirty="0" smtClean="0">
                <a:latin typeface="Arial" charset="0"/>
              </a:rPr>
              <a:t>Progress reports</a:t>
            </a:r>
          </a:p>
          <a:p>
            <a:pPr>
              <a:buNone/>
            </a:pPr>
            <a:r>
              <a:rPr lang="en-US" altLang="en-US" sz="2000" b="1" dirty="0" smtClean="0">
                <a:latin typeface="Arial" charset="0"/>
              </a:rPr>
              <a:t/>
            </a:r>
            <a:br>
              <a:rPr lang="en-US" altLang="en-US" sz="2000" b="1" dirty="0" smtClean="0">
                <a:latin typeface="Arial" charset="0"/>
              </a:rPr>
            </a:br>
            <a:r>
              <a:rPr lang="en-US" altLang="en-US" sz="2000" b="1" dirty="0" smtClean="0">
                <a:latin typeface="Symbol" pitchFamily="18" charset="2"/>
                <a:cs typeface="Times New Roman" pitchFamily="18" charset="0"/>
              </a:rPr>
              <a:t>Þ </a:t>
            </a:r>
            <a:r>
              <a:rPr lang="en-US" altLang="en-US" sz="2000" b="1" dirty="0" smtClean="0">
                <a:latin typeface="Arial" charset="0"/>
              </a:rPr>
              <a:t>Final report</a:t>
            </a:r>
          </a:p>
          <a:p>
            <a:pPr>
              <a:buNone/>
            </a:pPr>
            <a:r>
              <a:rPr lang="en-US" altLang="en-US" sz="2000" b="1" dirty="0" smtClean="0">
                <a:latin typeface="Arial" charset="0"/>
              </a:rPr>
              <a:t/>
            </a:r>
            <a:br>
              <a:rPr lang="en-US" altLang="en-US" sz="2000" b="1" dirty="0" smtClean="0">
                <a:latin typeface="Arial" charset="0"/>
              </a:rPr>
            </a:br>
            <a:r>
              <a:rPr lang="en-US" altLang="en-US" sz="2000" b="1" dirty="0" smtClean="0">
                <a:latin typeface="Symbol" pitchFamily="18" charset="2"/>
                <a:cs typeface="Times New Roman" pitchFamily="18" charset="0"/>
              </a:rPr>
              <a:t>Þ </a:t>
            </a:r>
            <a:r>
              <a:rPr lang="en-US" altLang="en-US" sz="2000" b="1" dirty="0" smtClean="0">
                <a:latin typeface="Arial" charset="0"/>
              </a:rPr>
              <a:t>Publications</a:t>
            </a:r>
          </a:p>
          <a:p>
            <a:pPr>
              <a:buNone/>
            </a:pPr>
            <a:r>
              <a:rPr lang="en-US" altLang="en-US" sz="2000" b="1" dirty="0" smtClean="0">
                <a:latin typeface="Arial" charset="0"/>
              </a:rPr>
              <a:t/>
            </a:r>
            <a:br>
              <a:rPr lang="en-US" altLang="en-US" sz="2000" b="1" dirty="0" smtClean="0">
                <a:latin typeface="Arial" charset="0"/>
              </a:rPr>
            </a:br>
            <a:r>
              <a:rPr lang="en-US" altLang="en-US" sz="2000" b="1" dirty="0" smtClean="0">
                <a:latin typeface="Symbol" pitchFamily="18" charset="2"/>
                <a:cs typeface="Times New Roman" pitchFamily="18" charset="0"/>
              </a:rPr>
              <a:t>Þ </a:t>
            </a:r>
            <a:r>
              <a:rPr lang="en-US" altLang="en-US" sz="2000" b="1" dirty="0" smtClean="0">
                <a:latin typeface="Arial" charset="0"/>
              </a:rPr>
              <a:t>Seminars, workshops, and conferences</a:t>
            </a:r>
          </a:p>
          <a:p>
            <a:pPr>
              <a:buNone/>
            </a:pPr>
            <a:r>
              <a:rPr lang="en-US" altLang="en-US" sz="2000" b="1" dirty="0" smtClean="0">
                <a:latin typeface="Arial" charset="0"/>
              </a:rPr>
              <a:t/>
            </a:r>
            <a:br>
              <a:rPr lang="en-US" altLang="en-US" sz="2000" b="1" dirty="0" smtClean="0">
                <a:latin typeface="Arial" charset="0"/>
              </a:rPr>
            </a:br>
            <a:r>
              <a:rPr lang="en-US" altLang="en-US" sz="2000" b="1" dirty="0" smtClean="0">
                <a:latin typeface="Symbol" pitchFamily="18" charset="2"/>
                <a:cs typeface="Times New Roman" pitchFamily="18" charset="0"/>
              </a:rPr>
              <a:t>Þ </a:t>
            </a:r>
            <a:r>
              <a:rPr lang="en-US" altLang="en-US" sz="2000" b="1" dirty="0" smtClean="0">
                <a:latin typeface="Arial" charset="0"/>
              </a:rPr>
              <a:t>Discussion with policymakers and program managers</a:t>
            </a:r>
            <a:br>
              <a:rPr lang="en-US" altLang="en-US" sz="2000" b="1" dirty="0" smtClean="0">
                <a:latin typeface="Arial" charset="0"/>
              </a:rPr>
            </a:b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26556523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009900"/>
                </a:solidFill>
                <a:latin typeface="Arial" charset="0"/>
              </a:rPr>
              <a:t>VIII. References</a:t>
            </a:r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en-US" altLang="en-US" sz="2800" b="1" dirty="0" smtClean="0">
                <a:solidFill>
                  <a:srgbClr val="009900"/>
                </a:solidFill>
                <a:latin typeface="Arial" charset="0"/>
              </a:rPr>
              <a:t>VIII. References</a:t>
            </a:r>
            <a:br>
              <a:rPr lang="en-US" altLang="en-US" sz="2800" b="1" dirty="0" smtClean="0">
                <a:solidFill>
                  <a:srgbClr val="009900"/>
                </a:solidFill>
                <a:latin typeface="Arial" charset="0"/>
              </a:rPr>
            </a:br>
            <a:r>
              <a:rPr lang="en-US" altLang="en-US" sz="2800" b="1" dirty="0" smtClean="0">
                <a:solidFill>
                  <a:schemeClr val="tx1"/>
                </a:solidFill>
                <a:latin typeface="Arial" charset="0"/>
              </a:rPr>
              <a:t/>
            </a:r>
            <a:br>
              <a:rPr lang="en-US" altLang="en-US" sz="2800" b="1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altLang="en-US" sz="2800" b="1" dirty="0" smtClean="0">
                <a:solidFill>
                  <a:schemeClr val="tx1"/>
                </a:solidFill>
                <a:latin typeface="Arial" charset="0"/>
              </a:rPr>
              <a:t>The references in the text can be numbered in the sequence in which they appear in the report and then listed in that order in the list of references. </a:t>
            </a:r>
            <a:br>
              <a:rPr lang="en-US" altLang="en-US" sz="2800" b="1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altLang="en-US" sz="2800" b="1" dirty="0" smtClean="0">
                <a:solidFill>
                  <a:schemeClr val="tx1"/>
                </a:solidFill>
                <a:latin typeface="Arial" charset="0"/>
              </a:rPr>
              <a:t/>
            </a:r>
            <a:br>
              <a:rPr lang="en-US" altLang="en-US" sz="2800" b="1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altLang="en-US" sz="2800" b="1" dirty="0" smtClean="0">
                <a:solidFill>
                  <a:schemeClr val="tx1"/>
                </a:solidFill>
                <a:latin typeface="Arial" charset="0"/>
              </a:rPr>
              <a:t>'Reference‘ formats vary – consider which to adopt </a:t>
            </a:r>
            <a:br>
              <a:rPr lang="en-US" altLang="en-US" sz="2800" b="1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altLang="en-US" sz="2800" b="1" dirty="0" smtClean="0">
                <a:solidFill>
                  <a:schemeClr val="tx1"/>
                </a:solidFill>
                <a:latin typeface="Arial" charset="0"/>
              </a:rPr>
              <a:t/>
            </a:r>
            <a:br>
              <a:rPr lang="en-US" altLang="en-US" sz="2800" b="1" dirty="0" smtClean="0">
                <a:solidFill>
                  <a:schemeClr val="tx1"/>
                </a:solidFill>
                <a:latin typeface="Arial" charset="0"/>
              </a:rPr>
            </a:br>
            <a:endParaRPr lang="en-US" altLang="en-US" b="1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03730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009900"/>
                </a:solidFill>
                <a:latin typeface="Arial" charset="0"/>
              </a:rPr>
              <a:t>IX. Appendices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 fontScale="92500"/>
          </a:bodyPr>
          <a:lstStyle/>
          <a:p>
            <a:r>
              <a:rPr lang="en-US" altLang="en-US" b="1" dirty="0" smtClean="0">
                <a:latin typeface="Arial" charset="0"/>
              </a:rPr>
              <a:t>These may include:</a:t>
            </a:r>
          </a:p>
          <a:p>
            <a:pPr>
              <a:buNone/>
            </a:pPr>
            <a:r>
              <a:rPr lang="en-US" altLang="en-US" b="1" dirty="0" smtClean="0">
                <a:latin typeface="Arial" charset="0"/>
              </a:rPr>
              <a:t/>
            </a:r>
            <a:br>
              <a:rPr lang="en-US" altLang="en-US" b="1" dirty="0" smtClean="0">
                <a:latin typeface="Arial" charset="0"/>
              </a:rPr>
            </a:br>
            <a:r>
              <a:rPr lang="en-US" altLang="en-US" b="1" dirty="0" smtClean="0">
                <a:latin typeface="Arial" charset="0"/>
                <a:cs typeface="Times New Roman" pitchFamily="18" charset="0"/>
              </a:rPr>
              <a:t>- </a:t>
            </a:r>
            <a:r>
              <a:rPr lang="en-US" altLang="en-US" b="1" dirty="0" smtClean="0">
                <a:latin typeface="Arial" charset="0"/>
              </a:rPr>
              <a:t>Interview schedule/ questionnaires                           (and/or other data collection tools).</a:t>
            </a:r>
          </a:p>
          <a:p>
            <a:pPr>
              <a:buNone/>
            </a:pPr>
            <a:r>
              <a:rPr lang="en-US" altLang="en-US" b="1" dirty="0" smtClean="0">
                <a:latin typeface="Arial" charset="0"/>
              </a:rPr>
              <a:t/>
            </a:r>
            <a:br>
              <a:rPr lang="en-US" altLang="en-US" b="1" dirty="0" smtClean="0">
                <a:latin typeface="Arial" charset="0"/>
              </a:rPr>
            </a:br>
            <a:r>
              <a:rPr lang="en-US" altLang="en-US" b="1" dirty="0" smtClean="0">
                <a:latin typeface="Arial" charset="0"/>
                <a:cs typeface="Times New Roman" pitchFamily="18" charset="0"/>
              </a:rPr>
              <a:t>- </a:t>
            </a:r>
            <a:r>
              <a:rPr lang="en-US" altLang="en-US" b="1" dirty="0" smtClean="0">
                <a:latin typeface="Arial" charset="0"/>
              </a:rPr>
              <a:t>Informed consent form</a:t>
            </a:r>
          </a:p>
          <a:p>
            <a:pPr>
              <a:buNone/>
            </a:pPr>
            <a:r>
              <a:rPr lang="en-US" altLang="en-US" b="1" dirty="0" smtClean="0">
                <a:latin typeface="Arial" charset="0"/>
              </a:rPr>
              <a:t/>
            </a:r>
            <a:br>
              <a:rPr lang="en-US" altLang="en-US" b="1" dirty="0" smtClean="0">
                <a:latin typeface="Arial" charset="0"/>
              </a:rPr>
            </a:br>
            <a:r>
              <a:rPr lang="en-US" altLang="en-US" b="1" dirty="0" smtClean="0">
                <a:latin typeface="Arial" charset="0"/>
                <a:cs typeface="Times New Roman" pitchFamily="18" charset="0"/>
              </a:rPr>
              <a:t>- </a:t>
            </a:r>
            <a:r>
              <a:rPr lang="en-US" altLang="en-US" b="1" dirty="0" smtClean="0">
                <a:latin typeface="Arial" charset="0"/>
              </a:rPr>
              <a:t>Institutional/Ethical approval for the study</a:t>
            </a:r>
            <a:br>
              <a:rPr lang="en-US" altLang="en-US" b="1" dirty="0" smtClean="0">
                <a:latin typeface="Arial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5829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Choice of research strategies in studies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8229600" cy="4114800"/>
          </a:xfrm>
        </p:spPr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The choice of an appropriate research strategy will depend on:</a:t>
            </a:r>
          </a:p>
          <a:p>
            <a:pPr marL="514350" indent="-514350">
              <a:buAutoNum type="arabicPeriod"/>
            </a:pPr>
            <a:r>
              <a:rPr lang="en-GB" dirty="0" smtClean="0"/>
              <a:t>The prevalence of the disease or of the risk factor</a:t>
            </a:r>
          </a:p>
          <a:p>
            <a:pPr marL="514350" indent="-514350">
              <a:buAutoNum type="arabicPeriod"/>
            </a:pPr>
            <a:r>
              <a:rPr lang="en-GB" dirty="0"/>
              <a:t> </a:t>
            </a:r>
            <a:r>
              <a:rPr lang="en-GB" dirty="0" smtClean="0"/>
              <a:t>the objectives of the study and the hypothesis to be tested</a:t>
            </a:r>
          </a:p>
          <a:p>
            <a:pPr marL="514350" indent="-514350">
              <a:buAutoNum type="arabicPeriod"/>
            </a:pPr>
            <a:r>
              <a:rPr lang="en-GB" dirty="0"/>
              <a:t> </a:t>
            </a:r>
            <a:r>
              <a:rPr lang="en-GB" dirty="0" smtClean="0"/>
              <a:t>The population to be studied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75952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Choice of strategies ct</a:t>
            </a:r>
          </a:p>
        </p:txBody>
      </p:sp>
      <p:sp>
        <p:nvSpPr>
          <p:cNvPr id="614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GB" dirty="0" smtClean="0"/>
              <a:t>4. Will depend on financial and other resources available</a:t>
            </a:r>
          </a:p>
          <a:p>
            <a:pPr marL="609600" indent="-609600" eaLnBrk="1" hangingPunct="1">
              <a:buFontTx/>
              <a:buAutoNum type="arabicPeriod" startAt="5"/>
            </a:pPr>
            <a:r>
              <a:rPr lang="en-GB" dirty="0" smtClean="0"/>
              <a:t>Statistical considerations</a:t>
            </a:r>
          </a:p>
          <a:p>
            <a:pPr marL="609600" indent="-609600" eaLnBrk="1" hangingPunct="1">
              <a:buFontTx/>
              <a:buAutoNum type="arabicPeriod" startAt="5"/>
            </a:pPr>
            <a:r>
              <a:rPr lang="en-GB" dirty="0" smtClean="0"/>
              <a:t>Practical considerations (</a:t>
            </a:r>
            <a:r>
              <a:rPr lang="en-GB" dirty="0" err="1" smtClean="0"/>
              <a:t>eg</a:t>
            </a:r>
            <a:r>
              <a:rPr lang="en-GB" dirty="0" smtClean="0"/>
              <a:t> level of complexity of measurements or of the experimental procedures to be made)</a:t>
            </a:r>
          </a:p>
          <a:p>
            <a:pPr marL="609600" indent="-609600" eaLnBrk="1" hangingPunct="1">
              <a:buFontTx/>
              <a:buAutoNum type="arabicPeriod" startAt="5"/>
            </a:pPr>
            <a:r>
              <a:rPr lang="en-GB" dirty="0" smtClean="0"/>
              <a:t>------------------------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solidFill>
                  <a:srgbClr val="00B050"/>
                </a:solidFill>
              </a:rPr>
              <a:t>Research strategies and study types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dirty="0" smtClean="0">
                <a:solidFill>
                  <a:srgbClr val="FF0000"/>
                </a:solidFill>
              </a:rPr>
              <a:t>Study type1:</a:t>
            </a:r>
          </a:p>
          <a:p>
            <a:pPr eaLnBrk="1" hangingPunct="1">
              <a:buFontTx/>
              <a:buNone/>
            </a:pPr>
            <a:r>
              <a:rPr lang="en-GB" dirty="0" smtClean="0"/>
              <a:t>- Observational </a:t>
            </a:r>
          </a:p>
          <a:p>
            <a:pPr eaLnBrk="1" hangingPunct="1">
              <a:buFontTx/>
              <a:buChar char="-"/>
            </a:pPr>
            <a:r>
              <a:rPr lang="en-GB" dirty="0" smtClean="0"/>
              <a:t>Case Control</a:t>
            </a:r>
          </a:p>
          <a:p>
            <a:pPr eaLnBrk="1" hangingPunct="1">
              <a:buFontTx/>
              <a:buChar char="-"/>
            </a:pPr>
            <a:r>
              <a:rPr lang="en-GB" dirty="0" smtClean="0"/>
              <a:t>Cohort</a:t>
            </a:r>
          </a:p>
          <a:p>
            <a:pPr eaLnBrk="1" hangingPunct="1">
              <a:buFontTx/>
              <a:buChar char="-"/>
            </a:pPr>
            <a:endParaRPr lang="en-GB" dirty="0" smtClean="0"/>
          </a:p>
          <a:p>
            <a:pPr eaLnBrk="1" hangingPunct="1">
              <a:buFontTx/>
              <a:buNone/>
            </a:pPr>
            <a:r>
              <a:rPr lang="en-GB" dirty="0" smtClean="0">
                <a:solidFill>
                  <a:srgbClr val="FF0000"/>
                </a:solidFill>
              </a:rPr>
              <a:t>Study type 11:</a:t>
            </a:r>
          </a:p>
          <a:p>
            <a:pPr eaLnBrk="1" hangingPunct="1">
              <a:buFontTx/>
              <a:buNone/>
            </a:pPr>
            <a:r>
              <a:rPr lang="en-GB" dirty="0" smtClean="0"/>
              <a:t>Interventional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Observational </a:t>
            </a:r>
            <a:br>
              <a:rPr lang="en-GB" smtClean="0"/>
            </a:br>
            <a:r>
              <a:rPr lang="en-GB" smtClean="0"/>
              <a:t>(Descriptive studies)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572000"/>
          </a:xfrm>
        </p:spPr>
        <p:txBody>
          <a:bodyPr/>
          <a:lstStyle/>
          <a:p>
            <a:pPr eaLnBrk="1" hangingPunct="1"/>
            <a:r>
              <a:rPr lang="en-GB" dirty="0" smtClean="0"/>
              <a:t>Routine Data</a:t>
            </a:r>
          </a:p>
          <a:p>
            <a:pPr eaLnBrk="1" hangingPunct="1"/>
            <a:r>
              <a:rPr lang="en-GB" dirty="0" smtClean="0"/>
              <a:t>Cross – Sectional</a:t>
            </a:r>
          </a:p>
          <a:p>
            <a:pPr eaLnBrk="1" hangingPunct="1"/>
            <a:r>
              <a:rPr lang="en-GB" dirty="0" smtClean="0"/>
              <a:t>Longitudinal</a:t>
            </a:r>
          </a:p>
          <a:p>
            <a:pPr eaLnBrk="1" hangingPunct="1">
              <a:buFontTx/>
              <a:buNone/>
            </a:pPr>
            <a:r>
              <a:rPr lang="en-GB" dirty="0" smtClean="0"/>
              <a:t>describe characteristics of a problem, </a:t>
            </a:r>
          </a:p>
          <a:p>
            <a:pPr eaLnBrk="1" hangingPunct="1">
              <a:buFontTx/>
              <a:buNone/>
            </a:pPr>
            <a:r>
              <a:rPr lang="en-GB" dirty="0" smtClean="0"/>
              <a:t>time, place, person, suggest aetiology etc.</a:t>
            </a:r>
          </a:p>
          <a:p>
            <a:pPr eaLnBrk="1" hangingPunct="1">
              <a:buFontTx/>
              <a:buNone/>
            </a:pPr>
            <a:r>
              <a:rPr lang="en-GB" dirty="0" smtClean="0"/>
              <a:t>E.g. prevalence surveys </a:t>
            </a:r>
            <a:r>
              <a:rPr lang="en-GB" dirty="0" smtClean="0">
                <a:solidFill>
                  <a:srgbClr val="FF0000"/>
                </a:solidFill>
              </a:rPr>
              <a:t>(any prevalence surveys you are familiar with) – what is prevalence of a disease? </a:t>
            </a:r>
          </a:p>
          <a:p>
            <a:pPr eaLnBrk="1" hangingPunct="1">
              <a:buFontTx/>
              <a:buNone/>
            </a:pPr>
            <a:endParaRPr lang="en-GB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Analytical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229600" cy="4724400"/>
          </a:xfrm>
        </p:spPr>
        <p:txBody>
          <a:bodyPr/>
          <a:lstStyle/>
          <a:p>
            <a:pPr eaLnBrk="1" hangingPunct="1"/>
            <a:r>
              <a:rPr lang="en-GB" dirty="0" smtClean="0"/>
              <a:t>Case Control</a:t>
            </a:r>
          </a:p>
          <a:p>
            <a:pPr eaLnBrk="1" hangingPunct="1"/>
            <a:r>
              <a:rPr lang="en-GB" dirty="0" smtClean="0"/>
              <a:t>Cohort – large sample</a:t>
            </a:r>
          </a:p>
          <a:p>
            <a:pPr eaLnBrk="1" hangingPunct="1">
              <a:buFontTx/>
              <a:buNone/>
            </a:pPr>
            <a:r>
              <a:rPr lang="en-GB" dirty="0" smtClean="0"/>
              <a:t>Define relationship between outcome or problem</a:t>
            </a:r>
          </a:p>
          <a:p>
            <a:pPr eaLnBrk="1" hangingPunct="1">
              <a:buFontTx/>
              <a:buNone/>
            </a:pPr>
            <a:r>
              <a:rPr lang="en-GB" dirty="0" smtClean="0"/>
              <a:t>and cause(s), </a:t>
            </a:r>
          </a:p>
          <a:p>
            <a:pPr eaLnBrk="1" hangingPunct="1">
              <a:buFontTx/>
              <a:buNone/>
            </a:pPr>
            <a:r>
              <a:rPr lang="en-GB" dirty="0" smtClean="0"/>
              <a:t>Incidence and exposure </a:t>
            </a:r>
            <a:r>
              <a:rPr lang="en-GB" dirty="0" smtClean="0">
                <a:solidFill>
                  <a:srgbClr val="FF0000"/>
                </a:solidFill>
              </a:rPr>
              <a:t>(what is incidence of a</a:t>
            </a:r>
            <a:endParaRPr lang="en-GB" dirty="0">
              <a:solidFill>
                <a:srgbClr val="FF0000"/>
              </a:solidFill>
            </a:endParaRPr>
          </a:p>
          <a:p>
            <a:pPr eaLnBrk="1" hangingPunct="1">
              <a:buFontTx/>
              <a:buNone/>
            </a:pPr>
            <a:r>
              <a:rPr lang="en-GB" dirty="0" smtClean="0">
                <a:solidFill>
                  <a:srgbClr val="FF0000"/>
                </a:solidFill>
              </a:rPr>
              <a:t>disease?)</a:t>
            </a:r>
          </a:p>
          <a:p>
            <a:pPr eaLnBrk="1" hangingPunct="1">
              <a:buFontTx/>
              <a:buNone/>
            </a:pPr>
            <a:r>
              <a:rPr lang="en-GB" dirty="0" smtClean="0"/>
              <a:t>outcome of interest, past exposure or factors of</a:t>
            </a:r>
          </a:p>
          <a:p>
            <a:pPr eaLnBrk="1" hangingPunct="1">
              <a:buFontTx/>
              <a:buNone/>
            </a:pPr>
            <a:r>
              <a:rPr lang="en-GB" dirty="0" smtClean="0"/>
              <a:t>interest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Interventional studies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GB" smtClean="0"/>
              <a:t>HEALTH SYSTEMS RESEARCH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GB" smtClean="0"/>
              <a:t>= Health Services Research –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GB" smtClean="0"/>
              <a:t>   designed to influence, or inform health policy by investigating – provision, organisation and effect of health services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GB" smtClean="0"/>
              <a:t>= They evaluate health services  esp efficacy, effectiveness, efficiency equality of access on basis of need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GB" smtClean="0"/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Health systems research ct</a:t>
            </a:r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z="2800" dirty="0" smtClean="0"/>
              <a:t>Efficacy – can the programme work under ideal conditions</a:t>
            </a:r>
          </a:p>
          <a:p>
            <a:pPr eaLnBrk="1" hangingPunct="1"/>
            <a:r>
              <a:rPr lang="en-GB" sz="2800" dirty="0" smtClean="0"/>
              <a:t>Effectiveness research – does the </a:t>
            </a:r>
            <a:r>
              <a:rPr lang="en-GB" sz="2800" dirty="0" err="1" smtClean="0"/>
              <a:t>progr</a:t>
            </a:r>
            <a:r>
              <a:rPr lang="en-GB" sz="2800" dirty="0" smtClean="0"/>
              <a:t> produce the desired outcome (--in real life)</a:t>
            </a:r>
          </a:p>
          <a:p>
            <a:pPr eaLnBrk="1" hangingPunct="1"/>
            <a:r>
              <a:rPr lang="en-GB" sz="2800" dirty="0" smtClean="0"/>
              <a:t>Efficiency is concerned with the process of providing the services</a:t>
            </a:r>
          </a:p>
          <a:p>
            <a:pPr eaLnBrk="1" hangingPunct="1"/>
            <a:r>
              <a:rPr lang="en-GB" sz="2800" dirty="0" smtClean="0"/>
              <a:t>Including research on Primary Health Care as the in the Alma Ata declaration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Health systems research ct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No Comparisons</a:t>
            </a:r>
          </a:p>
          <a:p>
            <a:pPr eaLnBrk="1" hangingPunct="1"/>
            <a:r>
              <a:rPr lang="en-GB" smtClean="0"/>
              <a:t>Changes made in systems</a:t>
            </a:r>
          </a:p>
          <a:p>
            <a:pPr eaLnBrk="1" hangingPunct="1"/>
            <a:r>
              <a:rPr lang="en-GB" smtClean="0"/>
              <a:t>Further refinements can be necessary</a:t>
            </a:r>
          </a:p>
          <a:p>
            <a:pPr eaLnBrk="1" hangingPunct="1">
              <a:buFontTx/>
              <a:buNone/>
            </a:pPr>
            <a:endParaRPr lang="en-GB" smtClean="0"/>
          </a:p>
          <a:p>
            <a:pPr eaLnBrk="1" hangingPunct="1">
              <a:buFontTx/>
              <a:buNone/>
            </a:pPr>
            <a:r>
              <a:rPr lang="en-GB" smtClean="0"/>
              <a:t>Usually – multi disciplinary with clinical, social, and economic considerations </a:t>
            </a:r>
          </a:p>
          <a:p>
            <a:pPr eaLnBrk="1" hangingPunct="1">
              <a:buFontTx/>
              <a:buNone/>
            </a:pP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Operational Research ct.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smtClean="0"/>
              <a:t>By quantitative and non quantitative methods</a:t>
            </a:r>
          </a:p>
          <a:p>
            <a:pPr eaLnBrk="1" hangingPunct="1">
              <a:buFontTx/>
              <a:buNone/>
            </a:pPr>
            <a:r>
              <a:rPr lang="en-GB" smtClean="0"/>
              <a:t>Examples:-</a:t>
            </a:r>
          </a:p>
          <a:p>
            <a:pPr eaLnBrk="1" hangingPunct="1"/>
            <a:r>
              <a:rPr lang="en-GB" smtClean="0"/>
              <a:t>Determine implementation format</a:t>
            </a:r>
          </a:p>
          <a:p>
            <a:pPr eaLnBrk="1" hangingPunct="1"/>
            <a:r>
              <a:rPr lang="en-GB" smtClean="0"/>
              <a:t>Simulation models</a:t>
            </a:r>
          </a:p>
          <a:p>
            <a:pPr eaLnBrk="1" hangingPunct="1"/>
            <a:r>
              <a:rPr lang="en-GB" smtClean="0"/>
              <a:t>Mathematical modelling</a:t>
            </a:r>
          </a:p>
          <a:p>
            <a:pPr eaLnBrk="1" hangingPunct="1"/>
            <a:r>
              <a:rPr lang="en-GB" smtClean="0"/>
              <a:t>Cost Effectiveness Analyses</a:t>
            </a:r>
          </a:p>
          <a:p>
            <a:pPr eaLnBrk="1" hangingPunct="1"/>
            <a:r>
              <a:rPr lang="en-GB" smtClean="0"/>
              <a:t>Decision Analysis and Bayesian Theorem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Operational research ct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Methods of forecasting</a:t>
            </a:r>
          </a:p>
          <a:p>
            <a:pPr eaLnBrk="1" hangingPunct="1"/>
            <a:r>
              <a:rPr lang="en-GB" smtClean="0"/>
              <a:t>Developing of indicators</a:t>
            </a:r>
          </a:p>
          <a:p>
            <a:pPr eaLnBrk="1" hangingPunct="1"/>
            <a:r>
              <a:rPr lang="en-GB" smtClean="0"/>
              <a:t>Monitoring and Evaluation</a:t>
            </a:r>
          </a:p>
          <a:p>
            <a:pPr eaLnBrk="1" hangingPunct="1"/>
            <a:endParaRPr lang="en-GB" smtClean="0"/>
          </a:p>
          <a:p>
            <a:pPr eaLnBrk="1" hangingPunct="1">
              <a:buFontTx/>
              <a:buChar char="-"/>
            </a:pPr>
            <a:r>
              <a:rPr lang="en-GB" smtClean="0"/>
              <a:t>Assess impact of an intervention</a:t>
            </a:r>
          </a:p>
          <a:p>
            <a:pPr eaLnBrk="1" hangingPunct="1">
              <a:buFontTx/>
              <a:buChar char="-"/>
            </a:pPr>
            <a:r>
              <a:rPr lang="en-GB" smtClean="0"/>
              <a:t>Consequences of an intervention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3200" smtClean="0"/>
              <a:t>COMPARISON OF CASE CONTROL AND COHORT STUDIES</a:t>
            </a:r>
          </a:p>
        </p:txBody>
      </p:sp>
      <p:graphicFrame>
        <p:nvGraphicFramePr>
          <p:cNvPr id="15469" name="Group 109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xmlns="" val="3785344359"/>
              </p:ext>
            </p:extLst>
          </p:nvPr>
        </p:nvGraphicFramePr>
        <p:xfrm>
          <a:off x="304800" y="1981200"/>
          <a:ext cx="8458202" cy="4114800"/>
        </p:xfrm>
        <a:graphic>
          <a:graphicData uri="http://schemas.openxmlformats.org/drawingml/2006/table">
            <a:tbl>
              <a:tblPr/>
              <a:tblGrid>
                <a:gridCol w="1828800"/>
                <a:gridCol w="1066801"/>
                <a:gridCol w="685800"/>
                <a:gridCol w="1905000"/>
                <a:gridCol w="1219201"/>
                <a:gridCol w="1752600"/>
              </a:tblGrid>
              <a:tr h="1143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RESEARCH STRATEGIES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PAST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TIME OF STARTING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FUTURE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BASIS OF ANALYSIS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Case Controls (Retro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spective</a:t>
                      </a: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3. Were they exposed to the factor of interest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2. We look back into their past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1. Selected individuals with outcome of interest (cases) some do not have (controls)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Compare exposure rate in cases vs exposure rates in controls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3600" smtClean="0"/>
              <a:t>COMPARISON OF CASE CONTROL AND COHORT STUDIES ct.</a:t>
            </a:r>
          </a:p>
        </p:txBody>
      </p:sp>
      <p:graphicFrame>
        <p:nvGraphicFramePr>
          <p:cNvPr id="16440" name="Group 56"/>
          <p:cNvGraphicFramePr>
            <a:graphicFrameLocks noGrp="1"/>
          </p:cNvGraphicFramePr>
          <p:nvPr>
            <p:ph type="tbl" idx="1"/>
          </p:nvPr>
        </p:nvGraphicFramePr>
        <p:xfrm>
          <a:off x="381000" y="1981200"/>
          <a:ext cx="8305800" cy="3276600"/>
        </p:xfrm>
        <a:graphic>
          <a:graphicData uri="http://schemas.openxmlformats.org/drawingml/2006/table">
            <a:tbl>
              <a:tblPr/>
              <a:tblGrid>
                <a:gridCol w="1752600"/>
                <a:gridCol w="838200"/>
                <a:gridCol w="2133600"/>
                <a:gridCol w="990600"/>
                <a:gridCol w="1066800"/>
                <a:gridCol w="1524000"/>
              </a:tblGrid>
              <a:tr h="1219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RESEARCH STRATEGIES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PAST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TIME OF STARTING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FUTURE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BASIS OF ANALYSIS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57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Cohort (Prospective)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1.Selected individual have been exposed to the factors of interest &amp; some have not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2. We follow them into the future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3. Do they develop outcome of interest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Compare attack rate in exposed  vs unexposed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980</TotalTime>
  <Words>984</Words>
  <Application>Microsoft Office PowerPoint</Application>
  <PresentationFormat>On-screen Show (4:3)</PresentationFormat>
  <Paragraphs>242</Paragraphs>
  <Slides>33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Default Design</vt:lpstr>
      <vt:lpstr>Office Theme</vt:lpstr>
      <vt:lpstr>1_Office Theme</vt:lpstr>
      <vt:lpstr>2_Office Theme</vt:lpstr>
      <vt:lpstr>3_Office Theme</vt:lpstr>
      <vt:lpstr>What is research?</vt:lpstr>
      <vt:lpstr>Slide 2</vt:lpstr>
      <vt:lpstr>How to begin</vt:lpstr>
      <vt:lpstr>How to begin 2</vt:lpstr>
      <vt:lpstr>HYPOTHESIS &amp; OBJECTIVES</vt:lpstr>
      <vt:lpstr>IV. Research hypothesis</vt:lpstr>
      <vt:lpstr>Independent Vs Dependent variables </vt:lpstr>
      <vt:lpstr>Study Rationale</vt:lpstr>
      <vt:lpstr>Steps of conducting research: </vt:lpstr>
      <vt:lpstr>Research Topic</vt:lpstr>
      <vt:lpstr>Development of a research Proposal</vt:lpstr>
      <vt:lpstr>I. Title of the research </vt:lpstr>
      <vt:lpstr>Development of a research Proposal 1</vt:lpstr>
      <vt:lpstr>II. Introduction  </vt:lpstr>
      <vt:lpstr>Development of a research Proposal 1</vt:lpstr>
      <vt:lpstr>Research proposal 3</vt:lpstr>
      <vt:lpstr>RESEARCH METHODS</vt:lpstr>
      <vt:lpstr>VI. Work plan</vt:lpstr>
      <vt:lpstr>VII. Plan for utilization and dissemination of research results</vt:lpstr>
      <vt:lpstr>VIII. References</vt:lpstr>
      <vt:lpstr>IX. Appendices</vt:lpstr>
      <vt:lpstr>Choice of research strategies in studies </vt:lpstr>
      <vt:lpstr>Choice of strategies ct</vt:lpstr>
      <vt:lpstr>Research strategies and study types</vt:lpstr>
      <vt:lpstr>Observational  (Descriptive studies)</vt:lpstr>
      <vt:lpstr>Analytical</vt:lpstr>
      <vt:lpstr>Interventional studies</vt:lpstr>
      <vt:lpstr>Health systems research ct</vt:lpstr>
      <vt:lpstr>Health systems research ct </vt:lpstr>
      <vt:lpstr>Operational Research ct.</vt:lpstr>
      <vt:lpstr>Operational research ct</vt:lpstr>
      <vt:lpstr>COMPARISON OF CASE CONTROL AND COHORT STUDIES</vt:lpstr>
      <vt:lpstr>COMPARISON OF CASE CONTROL AND COHORT STUDIES ct.</vt:lpstr>
    </vt:vector>
  </TitlesOfParts>
  <Company>who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EPIDEMILOGIC STUDIES</dc:title>
  <dc:creator>ajo</dc:creator>
  <cp:lastModifiedBy>ADMIN</cp:lastModifiedBy>
  <cp:revision>66</cp:revision>
  <dcterms:created xsi:type="dcterms:W3CDTF">2002-07-25T12:25:56Z</dcterms:created>
  <dcterms:modified xsi:type="dcterms:W3CDTF">2018-01-10T06:50:03Z</dcterms:modified>
</cp:coreProperties>
</file>